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81" r:id="rId3"/>
    <p:sldId id="282" r:id="rId4"/>
    <p:sldId id="283" r:id="rId5"/>
    <p:sldId id="284" r:id="rId6"/>
    <p:sldId id="285" r:id="rId7"/>
    <p:sldId id="286" r:id="rId8"/>
    <p:sldId id="287" r:id="rId9"/>
    <p:sldId id="259" r:id="rId1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Προεπιλεγμένη ενότητα" id="{8F883966-A6D8-49E4-9D6E-11C8987A1783}">
          <p14:sldIdLst>
            <p14:sldId id="266"/>
            <p14:sldId id="281"/>
            <p14:sldId id="282"/>
            <p14:sldId id="283"/>
            <p14:sldId id="284"/>
            <p14:sldId id="285"/>
            <p14:sldId id="286"/>
            <p14:sldId id="287"/>
            <p14:sldId id="259"/>
          </p14:sldIdLst>
        </p14:section>
        <p14:section name="Ενότητα χωρίς τίτλο" id="{25F0995D-3E71-48A1-8302-B681D019CD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8" autoAdjust="0"/>
    <p:restoredTop sz="94675" autoAdjust="0"/>
  </p:normalViewPr>
  <p:slideViewPr>
    <p:cSldViewPr>
      <p:cViewPr varScale="1">
        <p:scale>
          <a:sx n="68" d="100"/>
          <a:sy n="68" d="100"/>
        </p:scale>
        <p:origin x="1590" y="60"/>
      </p:cViewPr>
      <p:guideLst>
        <p:guide orient="horz" pos="2160"/>
        <p:guide pos="2880"/>
      </p:guideLst>
    </p:cSldViewPr>
  </p:slideViewPr>
  <p:outlineViewPr>
    <p:cViewPr>
      <p:scale>
        <a:sx n="33" d="100"/>
        <a:sy n="33" d="100"/>
      </p:scale>
      <p:origin x="0" y="26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4096AEF-3203-47C2-B8CB-47858B2665D0}" type="datetimeFigureOut">
              <a:rPr lang="el-GR"/>
              <a:pPr>
                <a:defRPr/>
              </a:pPr>
              <a:t>12/4/2021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noProof="0"/>
              <a:t>Kλικ για επεξεργασία των στυλ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0050CF3-8818-4302-A7C2-85FE3751F879}" type="slidenum">
              <a:rPr lang="el-GR"/>
              <a:pPr>
                <a:defRPr/>
              </a:pPr>
              <a:t>‹#›</a:t>
            </a:fld>
            <a:endParaRPr lang="el-GR"/>
          </a:p>
        </p:txBody>
      </p:sp>
    </p:spTree>
    <p:extLst>
      <p:ext uri="{BB962C8B-B14F-4D97-AF65-F5344CB8AC3E}">
        <p14:creationId xmlns:p14="http://schemas.microsoft.com/office/powerpoint/2010/main" val="2307063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F0050CF3-8818-4302-A7C2-85FE3751F879}" type="slidenum">
              <a:rPr lang="el-GR" smtClean="0"/>
              <a:pPr>
                <a:defRPr/>
              </a:pPr>
              <a:t>5</a:t>
            </a:fld>
            <a:endParaRPr lang="el-GR" dirty="0"/>
          </a:p>
        </p:txBody>
      </p:sp>
    </p:spTree>
    <p:extLst>
      <p:ext uri="{BB962C8B-B14F-4D97-AF65-F5344CB8AC3E}">
        <p14:creationId xmlns:p14="http://schemas.microsoft.com/office/powerpoint/2010/main" val="128500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0CAC5595-9A9C-4712-B033-6E9270D0F12F}" type="datetimeFigureOut">
              <a:rPr lang="el-GR"/>
              <a:pPr>
                <a:defRPr/>
              </a:pPr>
              <a:t>12/4/2021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2FD9C407-58C5-41CA-87FD-A3A520CFD1ED}"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BBB44595-FF7A-41D2-80DC-AA88625860A0}" type="datetimeFigureOut">
              <a:rPr lang="el-GR"/>
              <a:pPr>
                <a:defRPr/>
              </a:pPr>
              <a:t>12/4/2021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505895A-CB80-42EB-9456-321F2B528BBB}"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B2AAF672-58B4-46F4-8777-B50D73B38D6E}" type="datetimeFigureOut">
              <a:rPr lang="el-GR"/>
              <a:pPr>
                <a:defRPr/>
              </a:pPr>
              <a:t>12/4/2021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CA224153-5BB3-4CE4-BBF3-0C0DEDB0145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lvl1pPr>
              <a:defRPr/>
            </a:lvl1pPr>
          </a:lstStyle>
          <a:p>
            <a:pPr>
              <a:defRPr/>
            </a:pPr>
            <a:fld id="{2E7A6972-A275-44EC-8907-4CE6AEEE095D}" type="datetimeFigureOut">
              <a:rPr lang="el-GR"/>
              <a:pPr>
                <a:defRPr/>
              </a:pPr>
              <a:t>12/4/2021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B63598A4-C6D8-4A4C-9BE9-7F86F431A11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pPr>
              <a:defRPr/>
            </a:pPr>
            <a:fld id="{A8147AF8-771B-4679-AECB-E2DC459FD840}" type="datetimeFigureOut">
              <a:rPr lang="el-GR"/>
              <a:pPr>
                <a:defRPr/>
              </a:pPr>
              <a:t>12/4/2021</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EEA301CE-9E9A-4498-8641-82CFA4D180D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3 - Θέση ημερομηνίας"/>
          <p:cNvSpPr>
            <a:spLocks noGrp="1"/>
          </p:cNvSpPr>
          <p:nvPr>
            <p:ph type="dt" sz="half" idx="10"/>
          </p:nvPr>
        </p:nvSpPr>
        <p:spPr/>
        <p:txBody>
          <a:bodyPr/>
          <a:lstStyle>
            <a:lvl1pPr>
              <a:defRPr/>
            </a:lvl1pPr>
          </a:lstStyle>
          <a:p>
            <a:pPr>
              <a:defRPr/>
            </a:pPr>
            <a:fld id="{E4ADD8DF-4AF3-4E71-95DF-532A274D30FB}" type="datetimeFigureOut">
              <a:rPr lang="el-GR"/>
              <a:pPr>
                <a:defRPr/>
              </a:pPr>
              <a:t>12/4/2021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0B2FC83-6BE0-47B1-8393-D100957D3B8E}"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3 - Θέση ημερομηνίας"/>
          <p:cNvSpPr>
            <a:spLocks noGrp="1"/>
          </p:cNvSpPr>
          <p:nvPr>
            <p:ph type="dt" sz="half" idx="10"/>
          </p:nvPr>
        </p:nvSpPr>
        <p:spPr/>
        <p:txBody>
          <a:bodyPr/>
          <a:lstStyle>
            <a:lvl1pPr>
              <a:defRPr/>
            </a:lvl1pPr>
          </a:lstStyle>
          <a:p>
            <a:pPr>
              <a:defRPr/>
            </a:pPr>
            <a:fld id="{93738AE9-0E3E-42AF-9E88-3ED6B178DCA4}" type="datetimeFigureOut">
              <a:rPr lang="el-GR"/>
              <a:pPr>
                <a:defRPr/>
              </a:pPr>
              <a:t>12/4/2021</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09D79264-DE5F-4EDE-9953-4868C398BF1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3 - Θέση ημερομηνίας"/>
          <p:cNvSpPr>
            <a:spLocks noGrp="1"/>
          </p:cNvSpPr>
          <p:nvPr>
            <p:ph type="dt" sz="half" idx="10"/>
          </p:nvPr>
        </p:nvSpPr>
        <p:spPr/>
        <p:txBody>
          <a:bodyPr/>
          <a:lstStyle>
            <a:lvl1pPr>
              <a:defRPr/>
            </a:lvl1pPr>
          </a:lstStyle>
          <a:p>
            <a:pPr>
              <a:defRPr/>
            </a:pPr>
            <a:fld id="{2ED52251-7A07-4D0C-85C9-02B85944B8C0}" type="datetimeFigureOut">
              <a:rPr lang="el-GR"/>
              <a:pPr>
                <a:defRPr/>
              </a:pPr>
              <a:t>12/4/2021</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062BE82-18A5-4D1D-8E34-98C6AA20B1F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5FD73916-2E41-4A38-B988-605812A42753}" type="datetimeFigureOut">
              <a:rPr lang="el-GR"/>
              <a:pPr>
                <a:defRPr/>
              </a:pPr>
              <a:t>12/4/2021</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0DAD1757-A7E2-4738-8540-C553264EBF76}"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B76A10C-861F-46D2-A252-D8E1D49D2D5F}" type="datetimeFigureOut">
              <a:rPr lang="el-GR"/>
              <a:pPr>
                <a:defRPr/>
              </a:pPr>
              <a:t>12/4/2021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1B0F2E72-D5FE-4381-853C-36753899F5D8}"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0C27F51E-5DC2-467F-A375-AB4A3D318BB1}" type="datetimeFigureOut">
              <a:rPr lang="el-GR"/>
              <a:pPr>
                <a:defRPr/>
              </a:pPr>
              <a:t>12/4/2021</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5889DF24-98A8-48A6-8EA6-5E28ED644DE7}"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Kλικ για επεξεργασία του τίτλου</a:t>
            </a:r>
          </a:p>
        </p:txBody>
      </p:sp>
      <p:sp>
        <p:nvSpPr>
          <p:cNvPr id="1027"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27B99AB8-1D79-463F-B47E-A6F5990FD41C}" type="datetimeFigureOut">
              <a:rPr lang="el-GR"/>
              <a:pPr>
                <a:defRPr/>
              </a:pPr>
              <a:t>12/4/2021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4489FA0-5CBB-4695-A3D2-C69A2B299011}"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2.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VGENIA\Desktop\M-GROUP\shutterstock_4466834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22022"/>
            <a:ext cx="6938412" cy="40672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VGENIA\Desktop\SMART CITY SOLUTIONS _images\unnamed.jpg"/>
          <p:cNvPicPr>
            <a:picLocks noChangeAspect="1" noChangeArrowheads="1"/>
          </p:cNvPicPr>
          <p:nvPr/>
        </p:nvPicPr>
        <p:blipFill rotWithShape="1">
          <a:blip r:embed="rId4">
            <a:extLst>
              <a:ext uri="{28A0092B-C50C-407E-A947-70E740481C1C}">
                <a14:useLocalDpi xmlns:a14="http://schemas.microsoft.com/office/drawing/2010/main" val="0"/>
              </a:ext>
            </a:extLst>
          </a:blip>
          <a:srcRect t="21646" b="19962"/>
          <a:stretch/>
        </p:blipFill>
        <p:spPr bwMode="auto">
          <a:xfrm>
            <a:off x="7488324" y="188640"/>
            <a:ext cx="1233162" cy="7200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396552" y="684645"/>
            <a:ext cx="6400800" cy="72813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lnSpc>
                <a:spcPct val="80000"/>
              </a:lnSpc>
              <a:spcAft>
                <a:spcPts val="0"/>
              </a:spcAft>
              <a:buFont typeface="Arial" pitchFamily="34" charset="0"/>
              <a:buNone/>
              <a:defRPr/>
            </a:pPr>
            <a:endParaRPr lang="en-US" sz="2400" dirty="0">
              <a:latin typeface="Tahoma" pitchFamily="34" charset="0"/>
              <a:ea typeface="Tahoma" pitchFamily="34" charset="0"/>
              <a:cs typeface="Tahoma" pitchFamily="34" charset="0"/>
            </a:endParaRPr>
          </a:p>
          <a:p>
            <a:pPr fontAlgn="auto">
              <a:lnSpc>
                <a:spcPct val="80000"/>
              </a:lnSpc>
              <a:spcAft>
                <a:spcPts val="0"/>
              </a:spcAft>
              <a:buFont typeface="Arial" pitchFamily="34" charset="0"/>
              <a:buNone/>
              <a:defRPr/>
            </a:pPr>
            <a:r>
              <a:rPr lang="el-GR" sz="1800" b="1" dirty="0">
                <a:solidFill>
                  <a:schemeClr val="tx1"/>
                </a:solidFill>
                <a:latin typeface="Tahoma" pitchFamily="34" charset="0"/>
                <a:ea typeface="Tahoma" pitchFamily="34" charset="0"/>
                <a:cs typeface="Tahoma" pitchFamily="34" charset="0"/>
              </a:rPr>
              <a:t>ΥΠΗΡΕΣΙΕΣ ΥΠΟΣΤΗΡΙΞΗΣ ΕΚΔΗΛΩΣΕΩΝ</a:t>
            </a:r>
          </a:p>
          <a:p>
            <a:pPr fontAlgn="auto">
              <a:lnSpc>
                <a:spcPct val="80000"/>
              </a:lnSpc>
              <a:spcAft>
                <a:spcPts val="0"/>
              </a:spcAft>
              <a:buFont typeface="Arial" pitchFamily="34" charset="0"/>
              <a:buNone/>
              <a:defRPr/>
            </a:pPr>
            <a:endParaRPr lang="en-US" sz="1800" dirty="0">
              <a:latin typeface="Tahoma" pitchFamily="34" charset="0"/>
              <a:ea typeface="Tahoma" pitchFamily="34" charset="0"/>
              <a:cs typeface="Tahoma" pitchFamily="34" charset="0"/>
            </a:endParaRPr>
          </a:p>
        </p:txBody>
      </p:sp>
      <p:cxnSp>
        <p:nvCxnSpPr>
          <p:cNvPr id="9" name="Ευθεία γραμμή σύνδεσης 8"/>
          <p:cNvCxnSpPr/>
          <p:nvPr/>
        </p:nvCxnSpPr>
        <p:spPr>
          <a:xfrm>
            <a:off x="467544" y="1340768"/>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ndAc>
      <p:stSnd>
        <p:snd r:embed="rId2" name="type.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600200"/>
            <a:ext cx="7632848" cy="4525963"/>
          </a:xfrm>
        </p:spPr>
        <p:txBody>
          <a:bodyPr/>
          <a:lstStyle/>
          <a:p>
            <a:pPr marL="0" indent="0">
              <a:lnSpc>
                <a:spcPct val="150000"/>
              </a:lnSpc>
              <a:buNone/>
            </a:pPr>
            <a:r>
              <a:rPr lang="el-GR" sz="1100" dirty="0">
                <a:latin typeface="Tahoma" pitchFamily="34" charset="0"/>
                <a:ea typeface="Tahoma" pitchFamily="34" charset="0"/>
                <a:cs typeface="Tahoma" pitchFamily="34" charset="0"/>
              </a:rPr>
              <a:t>Η SMART CITY SOLUTIONS </a:t>
            </a:r>
            <a:r>
              <a:rPr lang="en-US" sz="1100" dirty="0">
                <a:latin typeface="Tahoma" pitchFamily="34" charset="0"/>
                <a:ea typeface="Tahoma" pitchFamily="34" charset="0"/>
                <a:cs typeface="Tahoma" pitchFamily="34" charset="0"/>
              </a:rPr>
              <a:t> </a:t>
            </a:r>
            <a:r>
              <a:rPr lang="el-GR" sz="1100" dirty="0">
                <a:latin typeface="Tahoma" pitchFamily="34" charset="0"/>
                <a:ea typeface="Tahoma" pitchFamily="34" charset="0"/>
                <a:cs typeface="Tahoma" pitchFamily="34" charset="0"/>
              </a:rPr>
              <a:t>είναι μία σύγχρονη εταιρεία, με εξειδίκευση στην παροχή υπηρεσιών υποστήριξης νέων τεχνολογιών σε τομείς όπως η οπτικοακουστική κάλυψη και τεχνική υποστήριξη κάθε είδους εκδήλωσης όπως διοργάνωση συνεδρίων, εκδηλώσεων και </a:t>
            </a:r>
            <a:r>
              <a:rPr lang="en-US" sz="1100" dirty="0">
                <a:latin typeface="Tahoma" pitchFamily="34" charset="0"/>
                <a:ea typeface="Tahoma" pitchFamily="34" charset="0"/>
                <a:cs typeface="Tahoma" pitchFamily="34" charset="0"/>
              </a:rPr>
              <a:t>special</a:t>
            </a:r>
            <a:r>
              <a:rPr lang="el-GR" sz="1100" dirty="0">
                <a:latin typeface="Tahoma" pitchFamily="34" charset="0"/>
                <a:ea typeface="Tahoma" pitchFamily="34" charset="0"/>
                <a:cs typeface="Tahoma" pitchFamily="34" charset="0"/>
              </a:rPr>
              <a:t> events .</a:t>
            </a:r>
          </a:p>
          <a:p>
            <a:pPr marL="0" indent="0">
              <a:lnSpc>
                <a:spcPct val="150000"/>
              </a:lnSpc>
              <a:buNone/>
            </a:pPr>
            <a:endParaRPr lang="el-GR" sz="1100" dirty="0">
              <a:latin typeface="Tahoma" pitchFamily="34" charset="0"/>
              <a:ea typeface="Tahoma" pitchFamily="34" charset="0"/>
              <a:cs typeface="Tahoma" pitchFamily="34" charset="0"/>
            </a:endParaRPr>
          </a:p>
          <a:p>
            <a:pPr marL="0" indent="0">
              <a:lnSpc>
                <a:spcPct val="150000"/>
              </a:lnSpc>
              <a:buNone/>
            </a:pPr>
            <a:r>
              <a:rPr lang="el-GR" sz="1100" dirty="0">
                <a:latin typeface="Tahoma" pitchFamily="34" charset="0"/>
                <a:ea typeface="Tahoma" pitchFamily="34" charset="0"/>
                <a:cs typeface="Tahoma" pitchFamily="34" charset="0"/>
              </a:rPr>
              <a:t>Με σημαντική τεχνογνωσία στον τομέα της παραγωγής, με εξειδικευμένη ομάδα έμπειρων τεχνικών σε συνδυασμό με μία ευρεία γκάμα εξοπλισμού οπτικοακουστικών μέσων τελευταίας τεχνολογίας, συμβαδίζοντας με τα νέα δεδομένα και ανταποκρινόμενοι στις απαιτήσεις που επέβαλε η πανδημία, είμαστε σε θέση να καλύψουμε τόσο τις ανάγκες σε ήχο, φως &amp; εικόνα οποιασδήποτε εκδήλωσης όσο και να υποστηρίξουμε την διαδικτυακή κάλυψη παρέχοντας υψηλής ποιότητας υπηρεσίες διοργάνωσης ψηφιακών εκδηλώσεων.</a:t>
            </a:r>
          </a:p>
          <a:p>
            <a:pPr marL="0" indent="0">
              <a:lnSpc>
                <a:spcPct val="150000"/>
              </a:lnSpc>
              <a:buNone/>
            </a:pPr>
            <a:endParaRPr lang="el-GR" sz="1100" dirty="0">
              <a:latin typeface="Tahoma" pitchFamily="34" charset="0"/>
              <a:ea typeface="Tahoma" pitchFamily="34" charset="0"/>
              <a:cs typeface="Tahoma" pitchFamily="34" charset="0"/>
            </a:endParaRPr>
          </a:p>
        </p:txBody>
      </p:sp>
      <p:pic>
        <p:nvPicPr>
          <p:cNvPr id="5"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Λίγα λόγια για εμάς</a:t>
            </a:r>
          </a:p>
        </p:txBody>
      </p:sp>
      <p:cxnSp>
        <p:nvCxnSpPr>
          <p:cNvPr id="8" name="Ευθεία γραμμή σύνδεσης 7"/>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36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470" y="2764884"/>
            <a:ext cx="15176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b="63723"/>
          <a:stretch/>
        </p:blipFill>
        <p:spPr bwMode="auto">
          <a:xfrm>
            <a:off x="1284313" y="2782669"/>
            <a:ext cx="1487487" cy="338630"/>
          </a:xfrm>
          <a:prstGeom prst="rect">
            <a:avLst/>
          </a:prstGeom>
          <a:noFill/>
          <a:ln>
            <a:noFill/>
          </a:ln>
          <a:effectLst/>
          <a:scene3d>
            <a:camera prst="orthographicFront">
              <a:rot lat="300000" lon="300000" rev="108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EVGENIA\Desktop\SMART CITY SOLUTIONS _images\shutterstock_111693806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67" t="54070" r="83463" b="12971"/>
          <a:stretch/>
        </p:blipFill>
        <p:spPr bwMode="auto">
          <a:xfrm>
            <a:off x="179512" y="3154791"/>
            <a:ext cx="1140279" cy="9240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197" t="32844" r="16378"/>
          <a:stretch/>
        </p:blipFill>
        <p:spPr bwMode="auto">
          <a:xfrm>
            <a:off x="1580219" y="2206605"/>
            <a:ext cx="1047565" cy="62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εία γραμμή σύνδεσης 6"/>
          <p:cNvCxnSpPr/>
          <p:nvPr/>
        </p:nvCxnSpPr>
        <p:spPr>
          <a:xfrm>
            <a:off x="107504" y="3070701"/>
            <a:ext cx="8568952" cy="0"/>
          </a:xfrm>
          <a:prstGeom prst="line">
            <a:avLst/>
          </a:prstGeom>
          <a:ln w="25400" cmpd="dbl">
            <a:solidFill>
              <a:schemeClr val="tx1">
                <a:alpha val="91000"/>
              </a:schemeClr>
            </a:solidFill>
            <a:prstDash val="dash"/>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7504" y="4142110"/>
            <a:ext cx="1296144"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Άρτιος</a:t>
            </a:r>
            <a:r>
              <a:rPr lang="el-GR" sz="1200" dirty="0">
                <a:latin typeface="Tahoma" pitchFamily="34" charset="0"/>
                <a:ea typeface="Tahoma" pitchFamily="34" charset="0"/>
                <a:cs typeface="Tahoma" pitchFamily="34" charset="0"/>
              </a:rPr>
              <a:t> </a:t>
            </a:r>
            <a:r>
              <a:rPr lang="el-GR" sz="1100" dirty="0">
                <a:latin typeface="Tahoma" pitchFamily="34" charset="0"/>
                <a:ea typeface="Tahoma" pitchFamily="34" charset="0"/>
                <a:cs typeface="Tahoma" pitchFamily="34" charset="0"/>
              </a:rPr>
              <a:t>Σχεδιασμός</a:t>
            </a:r>
          </a:p>
        </p:txBody>
      </p:sp>
      <p:sp>
        <p:nvSpPr>
          <p:cNvPr id="15" name="TextBox 14"/>
          <p:cNvSpPr txBox="1"/>
          <p:nvPr/>
        </p:nvSpPr>
        <p:spPr>
          <a:xfrm>
            <a:off x="1438166" y="3142709"/>
            <a:ext cx="126162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Πρωτοποριακές Ιδέες</a:t>
            </a:r>
          </a:p>
        </p:txBody>
      </p:sp>
      <p:pic>
        <p:nvPicPr>
          <p:cNvPr id="3078"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b="27862"/>
          <a:stretch/>
        </p:blipFill>
        <p:spPr bwMode="auto">
          <a:xfrm>
            <a:off x="2812231" y="3146628"/>
            <a:ext cx="1255713" cy="9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679576" y="4150821"/>
            <a:ext cx="1460376"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Μελέτη &amp; Ανάλυση αναγκών</a:t>
            </a:r>
          </a:p>
        </p:txBody>
      </p:sp>
      <p:pic>
        <p:nvPicPr>
          <p:cNvPr id="307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2340" t="28780" r="9919"/>
          <a:stretch/>
        </p:blipFill>
        <p:spPr bwMode="auto">
          <a:xfrm>
            <a:off x="4379653" y="2109955"/>
            <a:ext cx="1056443" cy="672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211960" y="3155137"/>
            <a:ext cx="144016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Καινοτόμες μέθοδοι </a:t>
            </a:r>
          </a:p>
          <a:p>
            <a:pPr algn="ctr"/>
            <a:r>
              <a:rPr lang="el-GR" sz="1100" dirty="0">
                <a:latin typeface="Tahoma" pitchFamily="34" charset="0"/>
                <a:ea typeface="Tahoma" pitchFamily="34" charset="0"/>
                <a:cs typeface="Tahoma" pitchFamily="34" charset="0"/>
              </a:rPr>
              <a:t>Υψηλής τεχνολογίας εξοπλισμός</a:t>
            </a:r>
          </a:p>
        </p:txBody>
      </p:sp>
      <p:pic>
        <p:nvPicPr>
          <p:cNvPr id="3081"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b="27862"/>
          <a:stretch/>
        </p:blipFill>
        <p:spPr bwMode="auto">
          <a:xfrm>
            <a:off x="5866730" y="3146628"/>
            <a:ext cx="1225550" cy="932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5749850" y="4150821"/>
            <a:ext cx="1460376"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Άριστη υλοποίηση από έμπειρη ομάδα τεχνικών</a:t>
            </a:r>
          </a:p>
        </p:txBody>
      </p:sp>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8004" y="1628800"/>
            <a:ext cx="1700460" cy="1364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7164288" y="3142709"/>
            <a:ext cx="1440160"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Μετρήσιμα αποτελέσματα</a:t>
            </a:r>
            <a:endParaRPr lang="el-GR" sz="1200" dirty="0">
              <a:latin typeface="Tahoma" pitchFamily="34" charset="0"/>
              <a:ea typeface="Tahoma" pitchFamily="34" charset="0"/>
              <a:cs typeface="Tahoma" pitchFamily="34" charset="0"/>
            </a:endParaRPr>
          </a:p>
        </p:txBody>
      </p:sp>
      <p:sp>
        <p:nvSpPr>
          <p:cNvPr id="27"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Η φιλοσοφία μας</a:t>
            </a:r>
          </a:p>
        </p:txBody>
      </p:sp>
      <p:pic>
        <p:nvPicPr>
          <p:cNvPr id="28" name="Picture 3" descr="C:\Users\EVGENIA\Desktop\SMART CITY SOLUTIONS _images\unnamed.jpg"/>
          <p:cNvPicPr>
            <a:picLocks noChangeAspect="1" noChangeArrowheads="1"/>
          </p:cNvPicPr>
          <p:nvPr/>
        </p:nvPicPr>
        <p:blipFill rotWithShape="1">
          <a:blip r:embed="rId9">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Ευθεία γραμμή σύνδεσης 28"/>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45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5"/>
          <p:cNvSpPr>
            <a:spLocks noGrp="1" noChangeArrowheads="1"/>
          </p:cNvSpPr>
          <p:nvPr>
            <p:ph sz="quarter" idx="1"/>
          </p:nvPr>
        </p:nvSpPr>
        <p:spPr>
          <a:xfrm>
            <a:off x="179512" y="1411659"/>
            <a:ext cx="5040560" cy="2665413"/>
          </a:xfrm>
        </p:spPr>
        <p:txBody>
          <a:bodyPr rtlCol="0">
            <a:noAutofit/>
          </a:bodyPr>
          <a:lstStyle/>
          <a:p>
            <a:pPr fontAlgn="auto">
              <a:lnSpc>
                <a:spcPct val="120000"/>
              </a:lnSpc>
              <a:spcAft>
                <a:spcPts val="0"/>
              </a:spcAft>
              <a:buFont typeface="Wingdings" pitchFamily="2" charset="2"/>
              <a:buNone/>
              <a:defRPr/>
            </a:pPr>
            <a:r>
              <a:rPr lang="el-GR" sz="1050" b="1" dirty="0">
                <a:latin typeface="Tahoma" pitchFamily="34" charset="0"/>
                <a:ea typeface="Tahoma" pitchFamily="34" charset="0"/>
                <a:cs typeface="Tahoma" pitchFamily="34" charset="0"/>
              </a:rPr>
              <a:t>      </a:t>
            </a: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Τεχνική υποστήριξη – Οπτικοακουστική κάλυψη</a:t>
            </a:r>
          </a:p>
          <a:p>
            <a:pPr fontAlgn="auto">
              <a:lnSpc>
                <a:spcPct val="120000"/>
              </a:lnSpc>
              <a:spcAft>
                <a:spcPts val="0"/>
              </a:spcAft>
              <a:buFont typeface="Wingdings" pitchFamily="2" charset="2"/>
              <a:buChar char="ü"/>
              <a:defRPr/>
            </a:pPr>
            <a:r>
              <a:rPr lang="en-US" sz="900" dirty="0">
                <a:latin typeface="Tahoma" pitchFamily="34" charset="0"/>
                <a:ea typeface="Tahoma" pitchFamily="34" charset="0"/>
                <a:cs typeface="Tahoma" pitchFamily="34" charset="0"/>
              </a:rPr>
              <a:t>Events</a:t>
            </a:r>
            <a:endParaRPr lang="el-GR" sz="9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Συνεδρίων</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Ημερίδων</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Παρουσιάσεις προϊόντων</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Εγκαίνια επιχειρήσεων</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Συναυλίες</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Εταιρικές εκδηλώσεις</a:t>
            </a:r>
          </a:p>
          <a:p>
            <a:pPr fontAlgn="auto">
              <a:lnSpc>
                <a:spcPct val="120000"/>
              </a:lnSpc>
              <a:spcAft>
                <a:spcPts val="0"/>
              </a:spcAft>
              <a:buFont typeface="Wingdings" pitchFamily="2" charset="2"/>
              <a:buChar char="ü"/>
              <a:defRPr/>
            </a:pPr>
            <a:r>
              <a:rPr lang="en-US" sz="900" dirty="0">
                <a:latin typeface="Tahoma" pitchFamily="34" charset="0"/>
                <a:ea typeface="Tahoma" pitchFamily="34" charset="0"/>
                <a:cs typeface="Tahoma" pitchFamily="34" charset="0"/>
              </a:rPr>
              <a:t>Fashion Shows</a:t>
            </a:r>
            <a:endParaRPr lang="el-GR" sz="900" dirty="0">
              <a:latin typeface="Tahoma" pitchFamily="34" charset="0"/>
              <a:ea typeface="Tahoma" pitchFamily="34" charset="0"/>
              <a:cs typeface="Tahoma" pitchFamily="34" charset="0"/>
            </a:endParaRPr>
          </a:p>
          <a:p>
            <a:pPr marL="0" indent="0" fontAlgn="auto">
              <a:lnSpc>
                <a:spcPct val="120000"/>
              </a:lnSpc>
              <a:spcAft>
                <a:spcPts val="0"/>
              </a:spcAft>
              <a:buNone/>
              <a:defRPr/>
            </a:pPr>
            <a:r>
              <a:rPr lang="en-US" sz="900" b="1" dirty="0">
                <a:latin typeface="Tahoma" pitchFamily="34" charset="0"/>
                <a:ea typeface="Tahoma" pitchFamily="34" charset="0"/>
                <a:cs typeface="Tahoma" pitchFamily="34" charset="0"/>
              </a:rPr>
              <a:t>          </a:t>
            </a:r>
          </a:p>
          <a:p>
            <a:pPr marL="0" indent="0" fontAlgn="auto">
              <a:lnSpc>
                <a:spcPct val="120000"/>
              </a:lnSpc>
              <a:spcAft>
                <a:spcPts val="0"/>
              </a:spcAft>
              <a:buNone/>
              <a:defRPr/>
            </a:pPr>
            <a:r>
              <a:rPr lang="en-US" sz="900" b="1" dirty="0">
                <a:latin typeface="Tahoma" pitchFamily="34" charset="0"/>
                <a:ea typeface="Tahoma" pitchFamily="34" charset="0"/>
                <a:cs typeface="Tahoma" pitchFamily="34" charset="0"/>
              </a:rPr>
              <a:t>          </a:t>
            </a:r>
            <a:r>
              <a:rPr lang="el-GR" sz="900" b="1" dirty="0">
                <a:latin typeface="Tahoma" pitchFamily="34" charset="0"/>
                <a:ea typeface="Tahoma" pitchFamily="34" charset="0"/>
                <a:cs typeface="Tahoma" pitchFamily="34" charset="0"/>
              </a:rPr>
              <a:t>    </a:t>
            </a:r>
            <a:r>
              <a:rPr lang="en-US" sz="1100" b="1" dirty="0">
                <a:latin typeface="Tahoma" pitchFamily="34" charset="0"/>
                <a:ea typeface="Tahoma" pitchFamily="34" charset="0"/>
                <a:cs typeface="Tahoma" pitchFamily="34" charset="0"/>
              </a:rPr>
              <a:t>Audiovisual equipment – Multimedia productions</a:t>
            </a:r>
            <a:endParaRPr lang="el-GR" sz="10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Ηχητική &amp; φωτιστική κάλυψη</a:t>
            </a:r>
            <a:endParaRPr lang="en-US" sz="9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Προβολικά συστήματα</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Κατασκευή σκηνικών συναυλιών</a:t>
            </a: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Σκηνικά και τεχνική υποστήριξη συνεδρίων</a:t>
            </a:r>
            <a:endParaRPr lang="en-US" sz="9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900" dirty="0">
                <a:latin typeface="Tahoma" pitchFamily="34" charset="0"/>
                <a:ea typeface="Tahoma" pitchFamily="34" charset="0"/>
                <a:cs typeface="Tahoma" pitchFamily="34" charset="0"/>
              </a:rPr>
              <a:t>Πανοραμικές οθόνες (</a:t>
            </a:r>
            <a:r>
              <a:rPr lang="en-US" sz="900" dirty="0">
                <a:latin typeface="Tahoma" pitchFamily="34" charset="0"/>
                <a:ea typeface="Tahoma" pitchFamily="34" charset="0"/>
                <a:cs typeface="Tahoma" pitchFamily="34" charset="0"/>
              </a:rPr>
              <a:t>Plasma wall, Led wall, Video projection systems)</a:t>
            </a:r>
          </a:p>
          <a:p>
            <a:pPr fontAlgn="auto">
              <a:lnSpc>
                <a:spcPct val="120000"/>
              </a:lnSpc>
              <a:spcAft>
                <a:spcPts val="0"/>
              </a:spcAft>
              <a:buFont typeface="Wingdings" pitchFamily="2" charset="2"/>
              <a:buChar char="ü"/>
              <a:defRPr/>
            </a:pPr>
            <a:r>
              <a:rPr lang="en-US" sz="900" dirty="0">
                <a:latin typeface="Tahoma" pitchFamily="34" charset="0"/>
                <a:ea typeface="Tahoma" pitchFamily="34" charset="0"/>
                <a:cs typeface="Tahoma" pitchFamily="34" charset="0"/>
              </a:rPr>
              <a:t>Multimedia productions </a:t>
            </a:r>
            <a:r>
              <a:rPr lang="el-GR" sz="900" dirty="0">
                <a:latin typeface="Tahoma" pitchFamily="34" charset="0"/>
                <a:ea typeface="Tahoma" pitchFamily="34" charset="0"/>
                <a:cs typeface="Tahoma" pitchFamily="34" charset="0"/>
              </a:rPr>
              <a:t>(3</a:t>
            </a:r>
            <a:r>
              <a:rPr lang="en-US" sz="900" dirty="0">
                <a:latin typeface="Tahoma" pitchFamily="34" charset="0"/>
                <a:ea typeface="Tahoma" pitchFamily="34" charset="0"/>
                <a:cs typeface="Tahoma" pitchFamily="34" charset="0"/>
              </a:rPr>
              <a:t>D animations, Panoramic videos)</a:t>
            </a:r>
            <a:endParaRPr lang="el-GR" sz="9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n-US" sz="900" dirty="0">
                <a:latin typeface="Tahoma" pitchFamily="34" charset="0"/>
                <a:ea typeface="Tahoma" pitchFamily="34" charset="0"/>
                <a:cs typeface="Tahoma" pitchFamily="34" charset="0"/>
              </a:rPr>
              <a:t>Mega projections – </a:t>
            </a:r>
            <a:r>
              <a:rPr lang="el-GR" sz="900" dirty="0">
                <a:latin typeface="Tahoma" pitchFamily="34" charset="0"/>
                <a:ea typeface="Tahoma" pitchFamily="34" charset="0"/>
                <a:cs typeface="Tahoma" pitchFamily="34" charset="0"/>
              </a:rPr>
              <a:t>Αρχιτεκτονικός φωτισμός</a:t>
            </a:r>
          </a:p>
          <a:p>
            <a:pPr marL="0" indent="0" fontAlgn="auto">
              <a:lnSpc>
                <a:spcPct val="120000"/>
              </a:lnSpc>
              <a:spcAft>
                <a:spcPts val="0"/>
              </a:spcAft>
              <a:buNone/>
              <a:defRPr/>
            </a:pPr>
            <a:endParaRPr lang="el-GR" sz="90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00" dirty="0">
              <a:latin typeface="Tahoma" pitchFamily="34" charset="0"/>
              <a:ea typeface="Tahoma" pitchFamily="34" charset="0"/>
              <a:cs typeface="Tahoma" pitchFamily="34" charset="0"/>
            </a:endParaRPr>
          </a:p>
        </p:txBody>
      </p:sp>
      <p:pic>
        <p:nvPicPr>
          <p:cNvPr id="4101" name="Picture 5" descr="C:\Users\EVGENIA\Desktop\M-GROUP\shutterstock_5710889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7894" y="1496692"/>
            <a:ext cx="4332578" cy="294041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bwMode="auto">
          <a:xfrm>
            <a:off x="4355976" y="4581128"/>
            <a:ext cx="3789789" cy="4320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fontAlgn="auto">
              <a:lnSpc>
                <a:spcPct val="150000"/>
              </a:lnSpc>
              <a:spcAft>
                <a:spcPts val="0"/>
              </a:spcAft>
              <a:buFont typeface="Arial" pitchFamily="34" charset="0"/>
              <a:buNone/>
              <a:defRPr/>
            </a:pPr>
            <a:r>
              <a:rPr lang="el-GR" sz="1200" b="1" dirty="0">
                <a:latin typeface="Tahoma" pitchFamily="34" charset="0"/>
                <a:ea typeface="Tahoma" pitchFamily="34" charset="0"/>
                <a:cs typeface="Tahoma" pitchFamily="34" charset="0"/>
              </a:rPr>
              <a:t>Ψηφιακές εκδηλώσεις - </a:t>
            </a:r>
            <a:r>
              <a:rPr lang="el-GR" sz="1100" b="1" dirty="0">
                <a:latin typeface="Tahoma" pitchFamily="34" charset="0"/>
                <a:ea typeface="Tahoma" pitchFamily="34" charset="0"/>
                <a:cs typeface="Tahoma" pitchFamily="34" charset="0"/>
              </a:rPr>
              <a:t>Υβριδικές &amp; </a:t>
            </a:r>
            <a:r>
              <a:rPr lang="en-US" sz="1100" b="1" dirty="0">
                <a:latin typeface="Tahoma" pitchFamily="34" charset="0"/>
                <a:ea typeface="Tahoma" pitchFamily="34" charset="0"/>
                <a:cs typeface="Tahoma" pitchFamily="34" charset="0"/>
              </a:rPr>
              <a:t>Virtual</a:t>
            </a:r>
            <a:endParaRPr lang="el-GR" sz="1100" b="1" dirty="0">
              <a:latin typeface="Tahoma" pitchFamily="34" charset="0"/>
              <a:ea typeface="Tahoma" pitchFamily="34" charset="0"/>
              <a:cs typeface="Tahoma" pitchFamily="34" charset="0"/>
            </a:endParaRPr>
          </a:p>
          <a:p>
            <a:pPr algn="r" fontAlgn="auto">
              <a:lnSpc>
                <a:spcPct val="150000"/>
              </a:lnSpc>
              <a:spcAft>
                <a:spcPts val="0"/>
              </a:spcAft>
              <a:buFont typeface="Arial" pitchFamily="34" charset="0"/>
              <a:buNone/>
              <a:defRPr/>
            </a:pPr>
            <a:endParaRPr lang="en-US" sz="1400" dirty="0">
              <a:latin typeface="Tahoma" pitchFamily="34" charset="0"/>
              <a:ea typeface="Tahoma" pitchFamily="34" charset="0"/>
              <a:cs typeface="Tahoma" pitchFamily="34" charset="0"/>
            </a:endParaRPr>
          </a:p>
          <a:p>
            <a:pPr algn="r"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6" name="Rectangle 5"/>
          <p:cNvSpPr txBox="1">
            <a:spLocks noChangeArrowheads="1"/>
          </p:cNvSpPr>
          <p:nvPr/>
        </p:nvSpPr>
        <p:spPr bwMode="auto">
          <a:xfrm>
            <a:off x="4377407" y="4941168"/>
            <a:ext cx="3578969" cy="72008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000" dirty="0">
                <a:latin typeface="Tahoma" pitchFamily="34" charset="0"/>
                <a:ea typeface="Tahoma" pitchFamily="34" charset="0"/>
                <a:cs typeface="Tahoma" pitchFamily="34" charset="0"/>
              </a:rPr>
              <a:t>Υπηρεσίες διοργάνωσης ψηφιακών εκδηλώσεων</a:t>
            </a:r>
            <a:endParaRPr lang="en-US" sz="10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00" dirty="0">
                <a:latin typeface="Tahoma" pitchFamily="34" charset="0"/>
                <a:ea typeface="Tahoma" pitchFamily="34" charset="0"/>
                <a:cs typeface="Tahoma" pitchFamily="34" charset="0"/>
              </a:rPr>
              <a:t>Επαγγελματικός εξοπλισμός &amp; Υπηρεσίες ζωντανής μετάδοσης σε υψηλή ποιότητα ήχου και εικόνας</a:t>
            </a:r>
          </a:p>
          <a:p>
            <a:pPr fontAlgn="auto">
              <a:lnSpc>
                <a:spcPct val="120000"/>
              </a:lnSpc>
              <a:spcAft>
                <a:spcPts val="0"/>
              </a:spcAft>
              <a:buFont typeface="Wingdings" pitchFamily="2" charset="2"/>
              <a:buChar char="ü"/>
              <a:defRPr/>
            </a:pPr>
            <a:r>
              <a:rPr lang="el-GR" sz="1000" dirty="0">
                <a:latin typeface="Tahoma" pitchFamily="34" charset="0"/>
                <a:ea typeface="Tahoma" pitchFamily="34" charset="0"/>
                <a:cs typeface="Tahoma" pitchFamily="34" charset="0"/>
              </a:rPr>
              <a:t>Σχεδιασμός, συντονισμός &amp; παραγωγή διαδικτυακών εκδηλώσεων</a:t>
            </a:r>
          </a:p>
          <a:p>
            <a:pPr fontAlgn="auto">
              <a:lnSpc>
                <a:spcPct val="120000"/>
              </a:lnSpc>
              <a:spcAft>
                <a:spcPts val="0"/>
              </a:spcAft>
              <a:buFont typeface="Wingdings" pitchFamily="2" charset="2"/>
              <a:buChar char="ü"/>
              <a:defRPr/>
            </a:pPr>
            <a:r>
              <a:rPr lang="en-US" sz="1000" dirty="0">
                <a:latin typeface="Tahoma" pitchFamily="34" charset="0"/>
                <a:ea typeface="Tahoma" pitchFamily="34" charset="0"/>
                <a:cs typeface="Tahoma" pitchFamily="34" charset="0"/>
              </a:rPr>
              <a:t>Live streaming</a:t>
            </a:r>
          </a:p>
          <a:p>
            <a:pPr fontAlgn="auto">
              <a:lnSpc>
                <a:spcPct val="120000"/>
              </a:lnSpc>
              <a:spcAft>
                <a:spcPts val="0"/>
              </a:spcAft>
              <a:buFont typeface="Wingdings" pitchFamily="2" charset="2"/>
              <a:buChar char="ü"/>
              <a:defRPr/>
            </a:pPr>
            <a:r>
              <a:rPr lang="en-US" sz="1000" dirty="0">
                <a:latin typeface="Tahoma" pitchFamily="34" charset="0"/>
                <a:ea typeface="Tahoma" pitchFamily="34" charset="0"/>
                <a:cs typeface="Tahoma" pitchFamily="34" charset="0"/>
              </a:rPr>
              <a:t>Live drone</a:t>
            </a:r>
          </a:p>
          <a:p>
            <a:pPr fontAlgn="auto">
              <a:lnSpc>
                <a:spcPct val="120000"/>
              </a:lnSpc>
              <a:spcAft>
                <a:spcPts val="0"/>
              </a:spcAft>
              <a:buFont typeface="Wingdings" pitchFamily="2" charset="2"/>
              <a:buChar char="ü"/>
              <a:defRPr/>
            </a:pPr>
            <a:r>
              <a:rPr lang="en-US" sz="1000" dirty="0">
                <a:latin typeface="Tahoma" pitchFamily="34" charset="0"/>
                <a:ea typeface="Tahoma" pitchFamily="34" charset="0"/>
                <a:cs typeface="Tahoma" pitchFamily="34" charset="0"/>
              </a:rPr>
              <a:t>Green box studios</a:t>
            </a:r>
            <a:endParaRPr lang="el-GR" sz="100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n-US" sz="1000" b="1" dirty="0">
                <a:latin typeface="Tahoma" pitchFamily="34" charset="0"/>
                <a:ea typeface="Tahoma" pitchFamily="34" charset="0"/>
                <a:cs typeface="Tahoma" pitchFamily="34" charset="0"/>
              </a:rPr>
              <a:t>          </a:t>
            </a:r>
            <a:endParaRPr lang="el-GR" sz="100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p:txBody>
      </p:sp>
      <p:sp>
        <p:nvSpPr>
          <p:cNvPr id="19"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Τομείς δραστηριοποίησης</a:t>
            </a:r>
          </a:p>
        </p:txBody>
      </p:sp>
      <p:cxnSp>
        <p:nvCxnSpPr>
          <p:cNvPr id="20" name="Ευθεία γραμμή σύνδεσης 19"/>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81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idx="1"/>
          </p:nvPr>
        </p:nvSpPr>
        <p:spPr>
          <a:xfrm>
            <a:off x="251520" y="1196752"/>
            <a:ext cx="8568952" cy="748679"/>
          </a:xfrm>
        </p:spPr>
        <p:txBody>
          <a:bodyPr/>
          <a:lstStyle/>
          <a:p>
            <a:pPr marL="0" indent="0">
              <a:lnSpc>
                <a:spcPct val="150000"/>
              </a:lnSpc>
              <a:buNone/>
            </a:pPr>
            <a:r>
              <a:rPr lang="el-GR" sz="1050" dirty="0">
                <a:latin typeface="Tahoma" pitchFamily="34" charset="0"/>
                <a:ea typeface="Tahoma" pitchFamily="34" charset="0"/>
                <a:cs typeface="Tahoma" pitchFamily="34" charset="0"/>
              </a:rPr>
              <a:t>Είμαστε σε θέση να υλοποιήσουμε τα πιο απαιτητικά </a:t>
            </a:r>
            <a:r>
              <a:rPr lang="en-US" sz="1050" dirty="0">
                <a:latin typeface="Tahoma" pitchFamily="34" charset="0"/>
                <a:ea typeface="Tahoma" pitchFamily="34" charset="0"/>
                <a:cs typeface="Tahoma" pitchFamily="34" charset="0"/>
              </a:rPr>
              <a:t>projects</a:t>
            </a:r>
            <a:r>
              <a:rPr lang="el-GR" sz="1050" dirty="0">
                <a:latin typeface="Tahoma" pitchFamily="34" charset="0"/>
                <a:ea typeface="Tahoma" pitchFamily="34" charset="0"/>
                <a:cs typeface="Tahoma" pitchFamily="34" charset="0"/>
              </a:rPr>
              <a:t> κάνοντας τις ιδέες σας πραγματικότητα, λειτουργώντας δημιουργικά, ανταποκρινόμενοι στις ανάγκες της εποχής, με την χρήση υψηλής τεχνολογίας και τεχνικής κατάρτισης.</a:t>
            </a:r>
          </a:p>
          <a:p>
            <a:pPr marL="0" indent="0">
              <a:lnSpc>
                <a:spcPct val="150000"/>
              </a:lnSpc>
              <a:buNone/>
            </a:pPr>
            <a:endParaRPr lang="el-GR" sz="1050" dirty="0">
              <a:latin typeface="Tahoma" pitchFamily="34" charset="0"/>
              <a:ea typeface="Tahoma" pitchFamily="34" charset="0"/>
              <a:cs typeface="Tahoma" pitchFamily="34" charset="0"/>
            </a:endParaRPr>
          </a:p>
          <a:p>
            <a:pPr marL="0" indent="0">
              <a:lnSpc>
                <a:spcPct val="150000"/>
              </a:lnSpc>
              <a:buNone/>
            </a:pPr>
            <a:endParaRPr lang="el-GR" sz="1050" dirty="0">
              <a:latin typeface="Tahoma" pitchFamily="34" charset="0"/>
              <a:ea typeface="Tahoma" pitchFamily="34" charset="0"/>
              <a:cs typeface="Tahoma" pitchFamily="34" charset="0"/>
            </a:endParaRPr>
          </a:p>
        </p:txBody>
      </p:sp>
      <p:pic>
        <p:nvPicPr>
          <p:cNvPr id="5123" name="Picture 3" descr="C:\Users\EVGENIA\Desktop\M-GROUP\shutterstock_70734006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816" r="17475"/>
          <a:stretch/>
        </p:blipFill>
        <p:spPr bwMode="auto">
          <a:xfrm>
            <a:off x="2437408" y="1988840"/>
            <a:ext cx="1691696" cy="15673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11760" y="3645024"/>
            <a:ext cx="1717344"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Παραγωγή εκδηλώσεων</a:t>
            </a:r>
          </a:p>
        </p:txBody>
      </p:sp>
      <p:pic>
        <p:nvPicPr>
          <p:cNvPr id="5124" name="Picture 4" descr="C:\Users\EVGENIA\Desktop\SMART CITY SOLUTIONS _images\shutterstock_60325814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50" t="14546" r="16165"/>
          <a:stretch/>
        </p:blipFill>
        <p:spPr bwMode="auto">
          <a:xfrm>
            <a:off x="2267744" y="4293096"/>
            <a:ext cx="1890870" cy="156737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EVGENIA\Desktop\M-GROUP\photo-1475721027785-f74eccf877e2.jpg"/>
          <p:cNvPicPr>
            <a:picLocks noChangeAspect="1" noChangeArrowheads="1"/>
          </p:cNvPicPr>
          <p:nvPr/>
        </p:nvPicPr>
        <p:blipFill rotWithShape="1">
          <a:blip r:embed="rId5">
            <a:extLst>
              <a:ext uri="{28A0092B-C50C-407E-A947-70E740481C1C}">
                <a14:useLocalDpi xmlns:a14="http://schemas.microsoft.com/office/drawing/2010/main" val="0"/>
              </a:ext>
            </a:extLst>
          </a:blip>
          <a:srcRect l="6851" r="30428"/>
          <a:stretch/>
        </p:blipFill>
        <p:spPr bwMode="auto">
          <a:xfrm>
            <a:off x="342584" y="2000832"/>
            <a:ext cx="1565120" cy="15854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3528" y="3645024"/>
            <a:ext cx="158417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Ενοικίαση εξοπλισμού</a:t>
            </a:r>
          </a:p>
        </p:txBody>
      </p:sp>
      <p:sp>
        <p:nvSpPr>
          <p:cNvPr id="16" name="TextBox 15"/>
          <p:cNvSpPr txBox="1"/>
          <p:nvPr/>
        </p:nvSpPr>
        <p:spPr>
          <a:xfrm>
            <a:off x="2267744" y="5924064"/>
            <a:ext cx="1890870"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 Υπηρεσίες  </a:t>
            </a:r>
            <a:r>
              <a:rPr lang="en-US" sz="1100" dirty="0">
                <a:latin typeface="Tahoma" pitchFamily="34" charset="0"/>
                <a:ea typeface="Tahoma" pitchFamily="34" charset="0"/>
                <a:cs typeface="Tahoma" pitchFamily="34" charset="0"/>
              </a:rPr>
              <a:t>Live Streaming</a:t>
            </a:r>
            <a:endParaRPr lang="el-GR" sz="1100" dirty="0">
              <a:latin typeface="Tahoma" pitchFamily="34" charset="0"/>
              <a:ea typeface="Tahoma" pitchFamily="34" charset="0"/>
              <a:cs typeface="Tahoma" pitchFamily="34" charset="0"/>
            </a:endParaRPr>
          </a:p>
        </p:txBody>
      </p:sp>
      <p:pic>
        <p:nvPicPr>
          <p:cNvPr id="5127" name="Picture 7" descr="C:\Users\EVGENIA\Desktop\M-GROUP\images.jpg"/>
          <p:cNvPicPr>
            <a:picLocks noChangeAspect="1" noChangeArrowheads="1"/>
          </p:cNvPicPr>
          <p:nvPr/>
        </p:nvPicPr>
        <p:blipFill rotWithShape="1">
          <a:blip r:embed="rId6">
            <a:extLst>
              <a:ext uri="{28A0092B-C50C-407E-A947-70E740481C1C}">
                <a14:useLocalDpi xmlns:a14="http://schemas.microsoft.com/office/drawing/2010/main" val="0"/>
              </a:ext>
            </a:extLst>
          </a:blip>
          <a:srcRect l="7528" r="28074"/>
          <a:stretch/>
        </p:blipFill>
        <p:spPr bwMode="auto">
          <a:xfrm>
            <a:off x="4513809" y="1988840"/>
            <a:ext cx="1663076" cy="15127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508296" y="3600046"/>
            <a:ext cx="166858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latin typeface="Tahoma" pitchFamily="34" charset="0"/>
                <a:ea typeface="Tahoma" pitchFamily="34" charset="0"/>
                <a:cs typeface="Tahoma" pitchFamily="34" charset="0"/>
              </a:rPr>
              <a:t>Online  events</a:t>
            </a:r>
            <a:endParaRPr lang="el-GR" sz="1100" dirty="0">
              <a:latin typeface="Tahoma" pitchFamily="34" charset="0"/>
              <a:ea typeface="Tahoma" pitchFamily="34" charset="0"/>
              <a:cs typeface="Tahoma" pitchFamily="34" charset="0"/>
            </a:endParaRPr>
          </a:p>
        </p:txBody>
      </p:sp>
      <p:sp>
        <p:nvSpPr>
          <p:cNvPr id="20" name="TextBox 19"/>
          <p:cNvSpPr txBox="1"/>
          <p:nvPr/>
        </p:nvSpPr>
        <p:spPr>
          <a:xfrm>
            <a:off x="6575819" y="3656992"/>
            <a:ext cx="166858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Σκηνικά - Εκτυπώσεις</a:t>
            </a:r>
          </a:p>
        </p:txBody>
      </p:sp>
      <p:pic>
        <p:nvPicPr>
          <p:cNvPr id="5128" name="Picture 8" descr="C:\Users\EVGENIA\Desktop\M-GROUP\GAZI MUSIC HALL.jpg 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41" t="23818" r="38149" b="17282"/>
          <a:stretch/>
        </p:blipFill>
        <p:spPr bwMode="auto">
          <a:xfrm>
            <a:off x="6575819" y="2005638"/>
            <a:ext cx="1668589" cy="157728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508296" y="5921747"/>
            <a:ext cx="166858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latin typeface="Tahoma" pitchFamily="34" charset="0"/>
                <a:ea typeface="Tahoma" pitchFamily="34" charset="0"/>
                <a:cs typeface="Tahoma" pitchFamily="34" charset="0"/>
              </a:rPr>
              <a:t>Drones</a:t>
            </a:r>
            <a:endParaRPr lang="el-GR" sz="1100" dirty="0">
              <a:latin typeface="Tahoma" pitchFamily="34" charset="0"/>
              <a:ea typeface="Tahoma" pitchFamily="34" charset="0"/>
              <a:cs typeface="Tahoma" pitchFamily="34" charset="0"/>
            </a:endParaRPr>
          </a:p>
        </p:txBody>
      </p:sp>
      <p:pic>
        <p:nvPicPr>
          <p:cNvPr id="5131" name="Picture 11" descr="C:\Users\EVGENIA\Desktop\M-GROUP\αρχείο λήψης.jpg"/>
          <p:cNvPicPr>
            <a:picLocks noChangeAspect="1" noChangeArrowheads="1"/>
          </p:cNvPicPr>
          <p:nvPr/>
        </p:nvPicPr>
        <p:blipFill rotWithShape="1">
          <a:blip r:embed="rId8">
            <a:extLst>
              <a:ext uri="{28A0092B-C50C-407E-A947-70E740481C1C}">
                <a14:useLocalDpi xmlns:a14="http://schemas.microsoft.com/office/drawing/2010/main" val="0"/>
              </a:ext>
            </a:extLst>
          </a:blip>
          <a:srcRect l="6121" r="36718"/>
          <a:stretch/>
        </p:blipFill>
        <p:spPr bwMode="auto">
          <a:xfrm>
            <a:off x="4499992" y="4292488"/>
            <a:ext cx="1676893" cy="15525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6647827" y="5929252"/>
            <a:ext cx="166858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a:latin typeface="Tahoma" pitchFamily="34" charset="0"/>
                <a:ea typeface="Tahoma" pitchFamily="34" charset="0"/>
                <a:cs typeface="Tahoma" pitchFamily="34" charset="0"/>
              </a:rPr>
              <a:t>Green box studios</a:t>
            </a:r>
            <a:endParaRPr lang="el-GR" sz="1100" dirty="0">
              <a:latin typeface="Tahoma" pitchFamily="34" charset="0"/>
              <a:ea typeface="Tahoma" pitchFamily="34" charset="0"/>
              <a:cs typeface="Tahoma" pitchFamily="34" charset="0"/>
            </a:endParaRPr>
          </a:p>
        </p:txBody>
      </p:sp>
      <p:pic>
        <p:nvPicPr>
          <p:cNvPr id="28" name="Picture 10" descr="C:\Users\EVGENIA\Desktop\M-GROUP\greenboxstudio.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31214"/>
          <a:stretch/>
        </p:blipFill>
        <p:spPr bwMode="auto">
          <a:xfrm>
            <a:off x="6661698" y="4293096"/>
            <a:ext cx="165471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5" descr="C:\Users\EVGENIA\Desktop\M-GROUP\pexels-caleb-oquendo-4889281.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23639" b="11392"/>
          <a:stretch/>
        </p:blipFill>
        <p:spPr bwMode="auto">
          <a:xfrm>
            <a:off x="395536" y="4293096"/>
            <a:ext cx="1368152" cy="1532849"/>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395536" y="5932482"/>
            <a:ext cx="1368152"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100" dirty="0">
                <a:latin typeface="Tahoma" pitchFamily="34" charset="0"/>
                <a:ea typeface="Tahoma" pitchFamily="34" charset="0"/>
                <a:cs typeface="Tahoma" pitchFamily="34" charset="0"/>
              </a:rPr>
              <a:t> Βιντεοσκόπηση</a:t>
            </a:r>
          </a:p>
        </p:txBody>
      </p:sp>
      <p:pic>
        <p:nvPicPr>
          <p:cNvPr id="31" name="Picture 3" descr="C:\Users\EVGENIA\Desktop\SMART CITY SOLUTIONS _images\unnamed.jpg"/>
          <p:cNvPicPr>
            <a:picLocks noChangeAspect="1" noChangeArrowheads="1"/>
          </p:cNvPicPr>
          <p:nvPr/>
        </p:nvPicPr>
        <p:blipFill rotWithShape="1">
          <a:blip r:embed="rId11">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sp>
        <p:nvSpPr>
          <p:cNvPr id="33"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Οι υπηρεσίες μας</a:t>
            </a:r>
          </a:p>
        </p:txBody>
      </p:sp>
      <p:cxnSp>
        <p:nvCxnSpPr>
          <p:cNvPr id="34" name="Ευθεία γραμμή σύνδεσης 33"/>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02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sp>
        <p:nvSpPr>
          <p:cNvPr id="7"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Διοργάνωση ψηφιακών εκδηλώσεων</a:t>
            </a:r>
          </a:p>
        </p:txBody>
      </p:sp>
      <p:cxnSp>
        <p:nvCxnSpPr>
          <p:cNvPr id="9" name="Ευθεία γραμμή σύνδεσης 8"/>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bwMode="auto">
          <a:xfrm>
            <a:off x="467544" y="3140967"/>
            <a:ext cx="2016224" cy="432049"/>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Σχεδιασμός - Συντονισμός Παραγωγή</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1" name="Rectangle 3"/>
          <p:cNvSpPr txBox="1">
            <a:spLocks noChangeArrowheads="1"/>
          </p:cNvSpPr>
          <p:nvPr/>
        </p:nvSpPr>
        <p:spPr bwMode="auto">
          <a:xfrm>
            <a:off x="3491879" y="3140967"/>
            <a:ext cx="2088233" cy="432049"/>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lnSpc>
                <a:spcPct val="150000"/>
              </a:lnSpc>
              <a:spcAft>
                <a:spcPts val="0"/>
              </a:spcAft>
              <a:buFont typeface="Arial" pitchFamily="34" charset="0"/>
              <a:buNone/>
              <a:defRPr/>
            </a:pPr>
            <a:r>
              <a:rPr lang="el-GR" sz="1100" b="1" dirty="0">
                <a:latin typeface="Tahoma" pitchFamily="34" charset="0"/>
                <a:ea typeface="Tahoma" pitchFamily="34" charset="0"/>
                <a:cs typeface="Tahoma" pitchFamily="34" charset="0"/>
              </a:rPr>
              <a:t>Τεχνικός εξοπλισμός</a:t>
            </a:r>
          </a:p>
          <a:p>
            <a:pPr fontAlgn="auto">
              <a:lnSpc>
                <a:spcPct val="150000"/>
              </a:lnSpc>
              <a:spcAft>
                <a:spcPts val="0"/>
              </a:spcAft>
              <a:buFont typeface="Arial" pitchFamily="34" charset="0"/>
              <a:buNone/>
              <a:defRPr/>
            </a:pPr>
            <a:endParaRPr lang="en-US" sz="1400" dirty="0">
              <a:latin typeface="Tahoma" pitchFamily="34" charset="0"/>
              <a:ea typeface="Tahoma" pitchFamily="34" charset="0"/>
              <a:cs typeface="Tahoma" pitchFamily="34" charset="0"/>
            </a:endParaRPr>
          </a:p>
          <a:p>
            <a:pPr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2" name="Rectangle 3"/>
          <p:cNvSpPr txBox="1">
            <a:spLocks noChangeArrowheads="1"/>
          </p:cNvSpPr>
          <p:nvPr/>
        </p:nvSpPr>
        <p:spPr bwMode="auto">
          <a:xfrm>
            <a:off x="6372199" y="3140967"/>
            <a:ext cx="2088233" cy="432049"/>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fontAlgn="auto">
              <a:lnSpc>
                <a:spcPct val="150000"/>
              </a:lnSpc>
              <a:spcAft>
                <a:spcPts val="0"/>
              </a:spcAft>
              <a:buFont typeface="Arial" pitchFamily="34" charset="0"/>
              <a:buNone/>
              <a:defRPr/>
            </a:pPr>
            <a:r>
              <a:rPr lang="en-US" sz="1100" b="1" dirty="0">
                <a:latin typeface="Tahoma" pitchFamily="34" charset="0"/>
                <a:ea typeface="Tahoma" pitchFamily="34" charset="0"/>
                <a:cs typeface="Tahoma" pitchFamily="34" charset="0"/>
              </a:rPr>
              <a:t>Green box studios</a:t>
            </a:r>
            <a:endParaRPr lang="el-GR" sz="1100" b="1" dirty="0">
              <a:latin typeface="Tahoma" pitchFamily="34" charset="0"/>
              <a:ea typeface="Tahoma" pitchFamily="34" charset="0"/>
              <a:cs typeface="Tahoma" pitchFamily="34" charset="0"/>
            </a:endParaRPr>
          </a:p>
          <a:p>
            <a:pPr fontAlgn="auto">
              <a:lnSpc>
                <a:spcPct val="150000"/>
              </a:lnSpc>
              <a:spcAft>
                <a:spcPts val="0"/>
              </a:spcAft>
              <a:buFont typeface="Arial" pitchFamily="34" charset="0"/>
              <a:buNone/>
              <a:defRPr/>
            </a:pPr>
            <a:endParaRPr lang="en-US" sz="1400" dirty="0">
              <a:latin typeface="Tahoma" pitchFamily="34" charset="0"/>
              <a:ea typeface="Tahoma" pitchFamily="34" charset="0"/>
              <a:cs typeface="Tahoma" pitchFamily="34" charset="0"/>
            </a:endParaRPr>
          </a:p>
          <a:p>
            <a:pPr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3" name="Rectangle 5"/>
          <p:cNvSpPr>
            <a:spLocks noGrp="1" noChangeArrowheads="1"/>
          </p:cNvSpPr>
          <p:nvPr>
            <p:ph sz="quarter" idx="1"/>
          </p:nvPr>
        </p:nvSpPr>
        <p:spPr>
          <a:xfrm>
            <a:off x="179512" y="3715915"/>
            <a:ext cx="2808312" cy="2089349"/>
          </a:xfrm>
        </p:spPr>
        <p:txBody>
          <a:bodyPr rtlCol="0">
            <a:noAutofit/>
          </a:bodyPr>
          <a:lstStyle/>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Σχεδιασμός ροής εκδήλωσης</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Σκηνοθεσία</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Συντονισμός ροής</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Τεχνική υποστήριξη</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Διαχείριση </a:t>
            </a:r>
            <a:r>
              <a:rPr lang="en-US" sz="1100" dirty="0">
                <a:latin typeface="Tahoma" pitchFamily="34" charset="0"/>
                <a:ea typeface="Tahoma" pitchFamily="34" charset="0"/>
                <a:cs typeface="Tahoma" pitchFamily="34" charset="0"/>
              </a:rPr>
              <a:t>online</a:t>
            </a:r>
            <a:r>
              <a:rPr lang="el-GR" sz="1100" dirty="0">
                <a:latin typeface="Tahoma" pitchFamily="34" charset="0"/>
                <a:ea typeface="Tahoma" pitchFamily="34" charset="0"/>
                <a:cs typeface="Tahoma" pitchFamily="34" charset="0"/>
              </a:rPr>
              <a:t> συνομιλιών</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Δημιουργία επικοινωνιακού πλάνου (</a:t>
            </a:r>
            <a:r>
              <a:rPr lang="en-US" sz="1100" dirty="0">
                <a:latin typeface="Tahoma" pitchFamily="34" charset="0"/>
                <a:ea typeface="Tahoma" pitchFamily="34" charset="0"/>
                <a:cs typeface="Tahoma" pitchFamily="34" charset="0"/>
              </a:rPr>
              <a:t>social media, email)</a:t>
            </a:r>
            <a:endParaRPr lang="el-GR" sz="1100" dirty="0">
              <a:latin typeface="Tahoma" pitchFamily="34" charset="0"/>
              <a:ea typeface="Tahoma" pitchFamily="34" charset="0"/>
              <a:cs typeface="Tahoma" pitchFamily="34" charset="0"/>
            </a:endParaRPr>
          </a:p>
          <a:p>
            <a:pPr marL="0" indent="0" fontAlgn="auto">
              <a:lnSpc>
                <a:spcPct val="120000"/>
              </a:lnSpc>
              <a:spcAft>
                <a:spcPts val="0"/>
              </a:spcAft>
              <a:buNone/>
              <a:defRPr/>
            </a:pPr>
            <a:r>
              <a:rPr lang="en-US" sz="1100" dirty="0">
                <a:latin typeface="Tahoma" pitchFamily="34" charset="0"/>
                <a:ea typeface="Tahoma" pitchFamily="34" charset="0"/>
                <a:cs typeface="Tahoma" pitchFamily="34" charset="0"/>
              </a:rPr>
              <a:t>          </a:t>
            </a:r>
          </a:p>
          <a:p>
            <a:pPr marL="0" indent="0" fontAlgn="auto">
              <a:lnSpc>
                <a:spcPct val="120000"/>
              </a:lnSpc>
              <a:spcAft>
                <a:spcPts val="0"/>
              </a:spcAft>
              <a:buNone/>
              <a:defRPr/>
            </a:pPr>
            <a:r>
              <a:rPr lang="en-US" sz="1100" dirty="0">
                <a:latin typeface="Tahoma" pitchFamily="34" charset="0"/>
                <a:ea typeface="Tahoma" pitchFamily="34" charset="0"/>
                <a:cs typeface="Tahoma" pitchFamily="34" charset="0"/>
              </a:rPr>
              <a:t>          </a:t>
            </a:r>
            <a:r>
              <a:rPr lang="el-GR" sz="1100" dirty="0">
                <a:latin typeface="Tahoma" pitchFamily="34" charset="0"/>
                <a:ea typeface="Tahoma" pitchFamily="34" charset="0"/>
                <a:cs typeface="Tahoma" pitchFamily="34" charset="0"/>
              </a:rPr>
              <a:t>    </a:t>
            </a:r>
          </a:p>
          <a:p>
            <a:pPr fontAlgn="auto">
              <a:lnSpc>
                <a:spcPct val="120000"/>
              </a:lnSpc>
              <a:spcAft>
                <a:spcPts val="0"/>
              </a:spcAft>
              <a:buFont typeface="Arial" pitchFamily="34" charset="0"/>
              <a:buChar char="•"/>
              <a:defRPr/>
            </a:pPr>
            <a:endParaRPr lang="el-GR" sz="1100" dirty="0">
              <a:latin typeface="Tahoma" pitchFamily="34" charset="0"/>
              <a:ea typeface="Tahoma" pitchFamily="34" charset="0"/>
              <a:cs typeface="Tahoma" pitchFamily="34" charset="0"/>
            </a:endParaRPr>
          </a:p>
        </p:txBody>
      </p:sp>
      <p:sp>
        <p:nvSpPr>
          <p:cNvPr id="14" name="Θέση περιεχομένου 2"/>
          <p:cNvSpPr txBox="1">
            <a:spLocks/>
          </p:cNvSpPr>
          <p:nvPr/>
        </p:nvSpPr>
        <p:spPr bwMode="auto">
          <a:xfrm>
            <a:off x="251520" y="1196752"/>
            <a:ext cx="8424936" cy="74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charset="0"/>
              <a:buNone/>
            </a:pPr>
            <a:r>
              <a:rPr lang="el-GR" sz="1100" dirty="0">
                <a:latin typeface="Tahoma" pitchFamily="34" charset="0"/>
                <a:ea typeface="Tahoma" pitchFamily="34" charset="0"/>
                <a:cs typeface="Tahoma" pitchFamily="34" charset="0"/>
              </a:rPr>
              <a:t>Οι τελευταίες εξελίξεις των επιδημιολογικών δεδομένων στην χώρα μας, ανέδειξαν και επέβαλαν νέα μέσα επικοινωνίας και προβολής. Η χρήση της σύγχρονης τεχνολογίας δίνει μία νέα, ψηφιακή διάσταση σε κάθε εκδήλωση. </a:t>
            </a:r>
          </a:p>
          <a:p>
            <a:pPr marL="0" indent="0">
              <a:lnSpc>
                <a:spcPct val="150000"/>
              </a:lnSpc>
              <a:buFont typeface="Arial" charset="0"/>
              <a:buNone/>
            </a:pPr>
            <a:r>
              <a:rPr lang="el-GR" sz="1100" dirty="0">
                <a:latin typeface="Tahoma" pitchFamily="34" charset="0"/>
                <a:ea typeface="Tahoma" pitchFamily="34" charset="0"/>
                <a:cs typeface="Tahoma" pitchFamily="34" charset="0"/>
              </a:rPr>
              <a:t>Τα </a:t>
            </a:r>
            <a:r>
              <a:rPr lang="en-US" sz="1100" dirty="0">
                <a:latin typeface="Tahoma" pitchFamily="34" charset="0"/>
                <a:ea typeface="Tahoma" pitchFamily="34" charset="0"/>
                <a:cs typeface="Tahoma" pitchFamily="34" charset="0"/>
              </a:rPr>
              <a:t>green box studios</a:t>
            </a:r>
            <a:r>
              <a:rPr lang="el-GR" sz="1100" dirty="0">
                <a:latin typeface="Tahoma" pitchFamily="34" charset="0"/>
                <a:ea typeface="Tahoma" pitchFamily="34" charset="0"/>
                <a:cs typeface="Tahoma" pitchFamily="34" charset="0"/>
              </a:rPr>
              <a:t> της εταιρείας μας, σας δίνουν την δυνατότητα να μετατρέψτε την παραδοσιακή σας εκδήλωση με φυσική παρουσία σε μια σύγχρονη, υψηλών προδιαγραφών online ή και υβριδική εκδοχή με ταυτόχρονη παρουσία συμμετεχόντων σε φυσικό αλλά και εικονικό χώρο. </a:t>
            </a:r>
          </a:p>
          <a:p>
            <a:pPr marL="0" indent="0">
              <a:lnSpc>
                <a:spcPct val="150000"/>
              </a:lnSpc>
              <a:buFont typeface="Arial" charset="0"/>
              <a:buNone/>
            </a:pPr>
            <a:r>
              <a:rPr lang="el-GR" sz="1100" dirty="0">
                <a:latin typeface="Tahoma" pitchFamily="34" charset="0"/>
                <a:ea typeface="Tahoma" pitchFamily="34" charset="0"/>
                <a:cs typeface="Tahoma" pitchFamily="34" charset="0"/>
              </a:rPr>
              <a:t>Ζήστε μια μοναδική εμπειρία στον κόσμο των virtual meeting</a:t>
            </a:r>
            <a:r>
              <a:rPr lang="en-US" sz="1100" dirty="0">
                <a:latin typeface="Tahoma" pitchFamily="34" charset="0"/>
                <a:ea typeface="Tahoma" pitchFamily="34" charset="0"/>
                <a:cs typeface="Tahoma" pitchFamily="34" charset="0"/>
              </a:rPr>
              <a:t>s</a:t>
            </a:r>
            <a:r>
              <a:rPr lang="el-GR" sz="1100" dirty="0">
                <a:latin typeface="Tahoma" pitchFamily="34" charset="0"/>
                <a:ea typeface="Tahoma" pitchFamily="34" charset="0"/>
                <a:cs typeface="Tahoma" pitchFamily="34" charset="0"/>
              </a:rPr>
              <a:t> και events.</a:t>
            </a:r>
          </a:p>
        </p:txBody>
      </p:sp>
      <p:sp>
        <p:nvSpPr>
          <p:cNvPr id="15" name="Rectangle 5"/>
          <p:cNvSpPr txBox="1">
            <a:spLocks noChangeArrowheads="1"/>
          </p:cNvSpPr>
          <p:nvPr/>
        </p:nvSpPr>
        <p:spPr bwMode="auto">
          <a:xfrm>
            <a:off x="3131840" y="3643907"/>
            <a:ext cx="2808312"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Παροχή εξοπλισμού (κάμερες, μικρόφωνα)</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Παροχή και προσαρμογή φωτισμού</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Διάθεση </a:t>
            </a:r>
            <a:r>
              <a:rPr lang="en-US" sz="1100" dirty="0">
                <a:latin typeface="Tahoma" pitchFamily="34" charset="0"/>
                <a:ea typeface="Tahoma" pitchFamily="34" charset="0"/>
                <a:cs typeface="Tahoma" pitchFamily="34" charset="0"/>
              </a:rPr>
              <a:t>software</a:t>
            </a:r>
            <a:r>
              <a:rPr lang="el-GR" sz="1100" dirty="0">
                <a:latin typeface="Tahoma" pitchFamily="34" charset="0"/>
                <a:ea typeface="Tahoma" pitchFamily="34" charset="0"/>
                <a:cs typeface="Tahoma" pitchFamily="34" charset="0"/>
              </a:rPr>
              <a:t> &amp; πλατφόρμα αναμετάδοσης</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Εγγραφή της εκδήλωσης</a:t>
            </a:r>
          </a:p>
          <a:p>
            <a:pPr fontAlgn="auto">
              <a:lnSpc>
                <a:spcPct val="120000"/>
              </a:lnSpc>
              <a:spcAft>
                <a:spcPts val="0"/>
              </a:spcAft>
              <a:buFont typeface="Wingdings" pitchFamily="2" charset="2"/>
              <a:buChar char="ü"/>
              <a:defRPr/>
            </a:pPr>
            <a:r>
              <a:rPr lang="en-US" sz="1100" dirty="0">
                <a:latin typeface="Tahoma" pitchFamily="34" charset="0"/>
                <a:ea typeface="Tahoma" pitchFamily="34" charset="0"/>
                <a:cs typeface="Tahoma" pitchFamily="34" charset="0"/>
              </a:rPr>
              <a:t>Back up </a:t>
            </a:r>
            <a:r>
              <a:rPr lang="el-GR" sz="1100" dirty="0">
                <a:latin typeface="Tahoma" pitchFamily="34" charset="0"/>
                <a:ea typeface="Tahoma" pitchFamily="34" charset="0"/>
                <a:cs typeface="Tahoma" pitchFamily="34" charset="0"/>
              </a:rPr>
              <a:t>σύνδεση στο διαδίκτυο (4</a:t>
            </a:r>
            <a:r>
              <a:rPr lang="en-US" sz="1100" dirty="0">
                <a:latin typeface="Tahoma" pitchFamily="34" charset="0"/>
                <a:ea typeface="Tahoma" pitchFamily="34" charset="0"/>
                <a:cs typeface="Tahoma" pitchFamily="34" charset="0"/>
              </a:rPr>
              <a:t>G)</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Κανάλι</a:t>
            </a:r>
            <a:r>
              <a:rPr lang="en-US" sz="1100" dirty="0">
                <a:latin typeface="Tahoma" pitchFamily="34" charset="0"/>
                <a:ea typeface="Tahoma" pitchFamily="34" charset="0"/>
                <a:cs typeface="Tahoma" pitchFamily="34" charset="0"/>
              </a:rPr>
              <a:t> Live streaming</a:t>
            </a:r>
          </a:p>
          <a:p>
            <a:pPr marL="0" indent="0" fontAlgn="auto">
              <a:lnSpc>
                <a:spcPct val="120000"/>
              </a:lnSpc>
              <a:spcAft>
                <a:spcPts val="0"/>
              </a:spcAft>
              <a:buNone/>
              <a:defRPr/>
            </a:pPr>
            <a:endParaRPr lang="el-GR" sz="110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n-US" sz="110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10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    </a:t>
            </a:r>
            <a:endParaRPr lang="el-GR" sz="110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100" dirty="0">
              <a:latin typeface="Tahoma" pitchFamily="34" charset="0"/>
              <a:ea typeface="Tahoma" pitchFamily="34" charset="0"/>
              <a:cs typeface="Tahoma" pitchFamily="34" charset="0"/>
            </a:endParaRPr>
          </a:p>
        </p:txBody>
      </p:sp>
      <p:sp>
        <p:nvSpPr>
          <p:cNvPr id="16" name="Rectangle 5"/>
          <p:cNvSpPr txBox="1">
            <a:spLocks noChangeArrowheads="1"/>
          </p:cNvSpPr>
          <p:nvPr/>
        </p:nvSpPr>
        <p:spPr bwMode="auto">
          <a:xfrm>
            <a:off x="6012160" y="3643907"/>
            <a:ext cx="2808312"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Μοναδικό σκηνικό για </a:t>
            </a:r>
            <a:r>
              <a:rPr lang="en-US" sz="1100" dirty="0">
                <a:latin typeface="Tahoma" pitchFamily="34" charset="0"/>
                <a:ea typeface="Tahoma" pitchFamily="34" charset="0"/>
                <a:cs typeface="Tahoma" pitchFamily="34" charset="0"/>
              </a:rPr>
              <a:t>virtual/</a:t>
            </a:r>
            <a:r>
              <a:rPr lang="el-GR" sz="1100" dirty="0">
                <a:latin typeface="Tahoma" pitchFamily="34" charset="0"/>
                <a:ea typeface="Tahoma" pitchFamily="34" charset="0"/>
                <a:cs typeface="Tahoma" pitchFamily="34" charset="0"/>
              </a:rPr>
              <a:t>ψηφιακές εκδηλώσεις</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Απεριόριστες δυνατότητες </a:t>
            </a:r>
            <a:r>
              <a:rPr lang="en-US" sz="1100" dirty="0">
                <a:latin typeface="Tahoma" pitchFamily="34" charset="0"/>
                <a:ea typeface="Tahoma" pitchFamily="34" charset="0"/>
                <a:cs typeface="Tahoma" pitchFamily="34" charset="0"/>
              </a:rPr>
              <a:t>background</a:t>
            </a:r>
            <a:endParaRPr lang="el-GR" sz="11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Περαιτέρω εξατομίκευση στον σκηνικό χώρο</a:t>
            </a:r>
          </a:p>
          <a:p>
            <a:pPr fontAlgn="auto">
              <a:lnSpc>
                <a:spcPct val="120000"/>
              </a:lnSpc>
              <a:spcAft>
                <a:spcPts val="0"/>
              </a:spcAft>
              <a:buFont typeface="Wingdings" pitchFamily="2" charset="2"/>
              <a:buChar char="ü"/>
              <a:defRPr/>
            </a:pPr>
            <a:r>
              <a:rPr lang="el-GR" sz="1100" dirty="0">
                <a:latin typeface="Tahoma" pitchFamily="34" charset="0"/>
                <a:ea typeface="Tahoma" pitchFamily="34" charset="0"/>
                <a:cs typeface="Tahoma" pitchFamily="34" charset="0"/>
              </a:rPr>
              <a:t>Διάθεση χώρου και υποστήριξη σε πρόβες</a:t>
            </a:r>
            <a:endParaRPr lang="en-US" sz="11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endParaRPr lang="el-GR" sz="11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endParaRPr lang="el-GR" sz="110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endParaRPr lang="el-GR" sz="110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n-US" sz="110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10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    </a:t>
            </a:r>
            <a:endParaRPr lang="el-GR" sz="110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1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53030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Υποστήριξη διαδικτυακών εκδηλώσεων</a:t>
            </a:r>
          </a:p>
        </p:txBody>
      </p:sp>
      <p:pic>
        <p:nvPicPr>
          <p:cNvPr id="5"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Ευθεία γραμμή σύνδεσης 5"/>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Θέση περιεχομένου 2"/>
          <p:cNvSpPr txBox="1">
            <a:spLocks/>
          </p:cNvSpPr>
          <p:nvPr/>
        </p:nvSpPr>
        <p:spPr bwMode="auto">
          <a:xfrm>
            <a:off x="251519" y="1196752"/>
            <a:ext cx="8639447" cy="748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l-GR" sz="1050" dirty="0">
                <a:latin typeface="Tahoma" pitchFamily="34" charset="0"/>
                <a:ea typeface="Tahoma" pitchFamily="34" charset="0"/>
                <a:cs typeface="Tahoma" pitchFamily="34" charset="0"/>
              </a:rPr>
              <a:t>Η χρήση νέων τεχνολογικών δεδομένων  δίνει το προβάδισμα στις  σύγχρονες επιχειρήσεις, να εξελιχθούν και να αναδειχθούν ανταποκρινόμενες στις συνεχώς αυξανόμενες νέες προκλήσεις . Το internet και τα οπτικοακουστικά μέσα είναι τα πλέον χρήσιμα εργαλεία που μπορούν να βοηθήσουν προς αυτή την κατεύθυνση, αποκτώντας πρόσβαση και διευρύνοντας  τα κανάλια επικοινωνίας με το κοινό τους.</a:t>
            </a:r>
          </a:p>
          <a:p>
            <a:pPr marL="0" indent="0">
              <a:lnSpc>
                <a:spcPct val="150000"/>
              </a:lnSpc>
              <a:buNone/>
            </a:pPr>
            <a:r>
              <a:rPr lang="el-GR" sz="1050" dirty="0">
                <a:latin typeface="Tahoma" pitchFamily="34" charset="0"/>
                <a:ea typeface="Tahoma" pitchFamily="34" charset="0"/>
                <a:cs typeface="Tahoma" pitchFamily="34" charset="0"/>
              </a:rPr>
              <a:t>Είμαστε σε θέση να αναλάβουμε και να υποστηρίξουμε, παρέχοντας  υπηρεσίες υψηλής τεχνογνωσίας, οποιαδήποτε </a:t>
            </a:r>
            <a:r>
              <a:rPr lang="en-US" sz="1050" dirty="0">
                <a:latin typeface="Tahoma" pitchFamily="34" charset="0"/>
                <a:ea typeface="Tahoma" pitchFamily="34" charset="0"/>
                <a:cs typeface="Tahoma" pitchFamily="34" charset="0"/>
              </a:rPr>
              <a:t>online</a:t>
            </a:r>
            <a:r>
              <a:rPr lang="el-GR" sz="1050" dirty="0">
                <a:latin typeface="Tahoma" pitchFamily="34" charset="0"/>
                <a:ea typeface="Tahoma" pitchFamily="34" charset="0"/>
                <a:cs typeface="Tahoma" pitchFamily="34" charset="0"/>
              </a:rPr>
              <a:t> εκδήλωση σε </a:t>
            </a:r>
            <a:r>
              <a:rPr lang="en-US" sz="1050" dirty="0">
                <a:latin typeface="Tahoma" pitchFamily="34" charset="0"/>
                <a:ea typeface="Tahoma" pitchFamily="34" charset="0"/>
                <a:cs typeface="Tahoma" pitchFamily="34" charset="0"/>
              </a:rPr>
              <a:t>virtual</a:t>
            </a:r>
            <a:r>
              <a:rPr lang="el-GR" sz="1050" dirty="0">
                <a:latin typeface="Tahoma" pitchFamily="34" charset="0"/>
                <a:ea typeface="Tahoma" pitchFamily="34" charset="0"/>
                <a:cs typeface="Tahoma" pitchFamily="34" charset="0"/>
              </a:rPr>
              <a:t> περιβάλλον με τη βοήθεια ηλεκτρονικών πλατφορμών, όπως Zoom, Webex  κ.α , δίνοντας την ευκαιρία ζωντανής παρακολούθησης από οποιοδήποτε σημείο.</a:t>
            </a:r>
          </a:p>
        </p:txBody>
      </p:sp>
      <p:sp>
        <p:nvSpPr>
          <p:cNvPr id="8" name="Rectangle 3"/>
          <p:cNvSpPr txBox="1">
            <a:spLocks noChangeArrowheads="1"/>
          </p:cNvSpPr>
          <p:nvPr/>
        </p:nvSpPr>
        <p:spPr bwMode="auto">
          <a:xfrm>
            <a:off x="539552" y="2923827"/>
            <a:ext cx="1872208"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Τύποι  ο</a:t>
            </a:r>
            <a:r>
              <a:rPr lang="en-US" sz="1100" b="1" dirty="0" err="1">
                <a:latin typeface="Tahoma" pitchFamily="34" charset="0"/>
                <a:ea typeface="Tahoma" pitchFamily="34" charset="0"/>
                <a:cs typeface="Tahoma" pitchFamily="34" charset="0"/>
              </a:rPr>
              <a:t>nline</a:t>
            </a:r>
            <a:r>
              <a:rPr lang="en-US" sz="1100" b="1" dirty="0">
                <a:latin typeface="Tahoma" pitchFamily="34" charset="0"/>
                <a:ea typeface="Tahoma" pitchFamily="34" charset="0"/>
                <a:cs typeface="Tahoma" pitchFamily="34" charset="0"/>
              </a:rPr>
              <a:t> Events</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9" name="Rectangle 5"/>
          <p:cNvSpPr>
            <a:spLocks noGrp="1" noChangeArrowheads="1"/>
          </p:cNvSpPr>
          <p:nvPr>
            <p:ph sz="quarter" idx="1"/>
          </p:nvPr>
        </p:nvSpPr>
        <p:spPr>
          <a:xfrm>
            <a:off x="107504" y="3283867"/>
            <a:ext cx="2232248" cy="2089349"/>
          </a:xfrm>
        </p:spPr>
        <p:txBody>
          <a:bodyPr rtlCol="0">
            <a:noAutofit/>
          </a:bodyPr>
          <a:lstStyle/>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Webinars</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E- </a:t>
            </a:r>
            <a:r>
              <a:rPr lang="el-GR" sz="1050" dirty="0">
                <a:latin typeface="Tahoma" pitchFamily="34" charset="0"/>
                <a:ea typeface="Tahoma" pitchFamily="34" charset="0"/>
                <a:cs typeface="Tahoma" pitchFamily="34" charset="0"/>
              </a:rPr>
              <a:t>Συνέδρια</a:t>
            </a:r>
          </a:p>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E- </a:t>
            </a:r>
            <a:r>
              <a:rPr lang="el-GR" sz="1050" dirty="0">
                <a:latin typeface="Tahoma" pitchFamily="34" charset="0"/>
                <a:ea typeface="Tahoma" pitchFamily="34" charset="0"/>
                <a:cs typeface="Tahoma" pitchFamily="34" charset="0"/>
              </a:rPr>
              <a:t>Ημερίδες</a:t>
            </a:r>
            <a:endParaRPr lang="en-US"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Τηλεδιασκέψεις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Αθλητικές εκδηλώσεις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Παρουσιάσεις νέων προϊόντων</a:t>
            </a:r>
            <a:r>
              <a:rPr lang="en-US" sz="1050" dirty="0">
                <a:latin typeface="Tahoma" pitchFamily="34" charset="0"/>
                <a:ea typeface="Tahoma" pitchFamily="34" charset="0"/>
                <a:cs typeface="Tahoma" pitchFamily="34" charset="0"/>
              </a:rPr>
              <a:t>- </a:t>
            </a:r>
            <a:r>
              <a:rPr lang="el-GR" sz="1050" dirty="0">
                <a:latin typeface="Tahoma" pitchFamily="34" charset="0"/>
                <a:ea typeface="Tahoma" pitchFamily="34" charset="0"/>
                <a:cs typeface="Tahoma" pitchFamily="34" charset="0"/>
              </a:rPr>
              <a:t>Ομιλίες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Υβριδικά </a:t>
            </a:r>
            <a:r>
              <a:rPr lang="en-US" sz="1050" dirty="0">
                <a:latin typeface="Tahoma" pitchFamily="34" charset="0"/>
                <a:ea typeface="Tahoma" pitchFamily="34" charset="0"/>
                <a:cs typeface="Tahoma" pitchFamily="34" charset="0"/>
              </a:rPr>
              <a:t>events (</a:t>
            </a:r>
            <a:r>
              <a:rPr lang="el-GR" sz="1050" dirty="0">
                <a:latin typeface="Tahoma" pitchFamily="34" charset="0"/>
                <a:ea typeface="Tahoma" pitchFamily="34" charset="0"/>
                <a:cs typeface="Tahoma" pitchFamily="34" charset="0"/>
              </a:rPr>
              <a:t>συνδυασμός </a:t>
            </a:r>
            <a:r>
              <a:rPr lang="en-US" sz="1050" dirty="0">
                <a:latin typeface="Tahoma" pitchFamily="34" charset="0"/>
                <a:ea typeface="Tahoma" pitchFamily="34" charset="0"/>
                <a:cs typeface="Tahoma" pitchFamily="34" charset="0"/>
              </a:rPr>
              <a:t>online &amp; live</a:t>
            </a:r>
            <a:r>
              <a:rPr lang="el-GR" sz="1050" dirty="0">
                <a:latin typeface="Tahoma" pitchFamily="34" charset="0"/>
                <a:ea typeface="Tahoma" pitchFamily="34" charset="0"/>
                <a:cs typeface="Tahoma" pitchFamily="34" charset="0"/>
              </a:rPr>
              <a:t> παρουσίας)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Τηλε Εκπαίδευση</a:t>
            </a:r>
          </a:p>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Online </a:t>
            </a:r>
            <a:r>
              <a:rPr lang="el-GR" sz="1050" dirty="0">
                <a:latin typeface="Tahoma" pitchFamily="34" charset="0"/>
                <a:ea typeface="Tahoma" pitchFamily="34" charset="0"/>
                <a:cs typeface="Tahoma" pitchFamily="34" charset="0"/>
              </a:rPr>
              <a:t>Συναυλίες</a:t>
            </a:r>
          </a:p>
          <a:p>
            <a:pPr marL="0" indent="0" fontAlgn="auto">
              <a:lnSpc>
                <a:spcPct val="120000"/>
              </a:lnSpc>
              <a:spcAft>
                <a:spcPts val="0"/>
              </a:spcAft>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p:txBody>
      </p:sp>
      <p:sp>
        <p:nvSpPr>
          <p:cNvPr id="11" name="Rectangle 5"/>
          <p:cNvSpPr txBox="1">
            <a:spLocks noChangeArrowheads="1"/>
          </p:cNvSpPr>
          <p:nvPr/>
        </p:nvSpPr>
        <p:spPr bwMode="auto">
          <a:xfrm>
            <a:off x="2267744" y="3355875"/>
            <a:ext cx="2232248"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Αλληλεπίδραση μεταξύ των συμμετεχόντων</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Εύκολη προσβασιμότητα από όλες τις συσκευές (κινητό, </a:t>
            </a:r>
            <a:r>
              <a:rPr lang="en-US" sz="1050" dirty="0">
                <a:latin typeface="Tahoma" pitchFamily="34" charset="0"/>
                <a:ea typeface="Tahoma" pitchFamily="34" charset="0"/>
                <a:cs typeface="Tahoma" pitchFamily="34" charset="0"/>
              </a:rPr>
              <a:t>laptop, tablet)</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Δυνατότητα ζωντανής ψηφοφορίας</a:t>
            </a:r>
          </a:p>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Online networking</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Παρακολούθηση </a:t>
            </a:r>
            <a:r>
              <a:rPr lang="en-US" sz="1050" dirty="0">
                <a:latin typeface="Tahoma" pitchFamily="34" charset="0"/>
                <a:ea typeface="Tahoma" pitchFamily="34" charset="0"/>
                <a:cs typeface="Tahoma" pitchFamily="34" charset="0"/>
              </a:rPr>
              <a:t>real time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Συμμετοχή (προφορικά ή μέσω</a:t>
            </a:r>
            <a:r>
              <a:rPr lang="en-US" sz="1050" dirty="0">
                <a:latin typeface="Tahoma" pitchFamily="34" charset="0"/>
                <a:ea typeface="Tahoma" pitchFamily="34" charset="0"/>
                <a:cs typeface="Tahoma" pitchFamily="34" charset="0"/>
              </a:rPr>
              <a:t> chat)</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Δυνατότητα μαγνητοσκόπησης και παρακολούθησης σε μεταγενέστερο χρόνο</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p:txBody>
      </p:sp>
      <p:sp>
        <p:nvSpPr>
          <p:cNvPr id="12" name="Rectangle 3"/>
          <p:cNvSpPr txBox="1">
            <a:spLocks noChangeArrowheads="1"/>
          </p:cNvSpPr>
          <p:nvPr/>
        </p:nvSpPr>
        <p:spPr bwMode="auto">
          <a:xfrm>
            <a:off x="4932040" y="2923827"/>
            <a:ext cx="1872208"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Παροχές - εξοπλισμός</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3" name="Rectangle 5"/>
          <p:cNvSpPr txBox="1">
            <a:spLocks noChangeArrowheads="1"/>
          </p:cNvSpPr>
          <p:nvPr/>
        </p:nvSpPr>
        <p:spPr bwMode="auto">
          <a:xfrm>
            <a:off x="4499992" y="3283867"/>
            <a:ext cx="2304256"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Παροχή σελίδας (πλατφόρμα) – χορηγοί,  πρόσβαση με συνδρομή</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Χρήση σύγχρονου εξοπλισμού ανά περίπτωση (μία ή πολλαπλές κάμερες)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Υπότιτλοι και πληροφοριακά </a:t>
            </a:r>
            <a:r>
              <a:rPr lang="en-US" sz="1050" dirty="0">
                <a:latin typeface="Tahoma" pitchFamily="34" charset="0"/>
                <a:ea typeface="Tahoma" pitchFamily="34" charset="0"/>
                <a:cs typeface="Tahoma" pitchFamily="34" charset="0"/>
              </a:rPr>
              <a:t>tickers</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Εξωτερικό συνεργείο με ασύρματο</a:t>
            </a:r>
            <a:r>
              <a:rPr lang="en-US" sz="1050" dirty="0">
                <a:latin typeface="Tahoma" pitchFamily="34" charset="0"/>
                <a:ea typeface="Tahoma" pitchFamily="34" charset="0"/>
                <a:cs typeface="Tahoma" pitchFamily="34" charset="0"/>
              </a:rPr>
              <a:t> internet</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Καταγραφή και παράδοση του υλικού σε </a:t>
            </a:r>
            <a:r>
              <a:rPr lang="en-US" sz="1050" dirty="0">
                <a:latin typeface="Tahoma" pitchFamily="34" charset="0"/>
                <a:ea typeface="Tahoma" pitchFamily="34" charset="0"/>
                <a:cs typeface="Tahoma" pitchFamily="34" charset="0"/>
              </a:rPr>
              <a:t>DVD</a:t>
            </a:r>
          </a:p>
          <a:p>
            <a:pPr fontAlgn="auto">
              <a:lnSpc>
                <a:spcPct val="120000"/>
              </a:lnSpc>
              <a:spcAft>
                <a:spcPts val="0"/>
              </a:spcAft>
              <a:buFont typeface="Wingdings" pitchFamily="2" charset="2"/>
              <a:buChar char="ü"/>
              <a:defRPr/>
            </a:pPr>
            <a:r>
              <a:rPr lang="en-US" sz="1050" dirty="0">
                <a:latin typeface="Tahoma" pitchFamily="34" charset="0"/>
                <a:ea typeface="Tahoma" pitchFamily="34" charset="0"/>
                <a:cs typeface="Tahoma" pitchFamily="34" charset="0"/>
              </a:rPr>
              <a:t>Streaming</a:t>
            </a:r>
            <a:r>
              <a:rPr lang="el-GR" sz="1050" dirty="0">
                <a:latin typeface="Tahoma" pitchFamily="34" charset="0"/>
                <a:ea typeface="Tahoma" pitchFamily="34" charset="0"/>
                <a:cs typeface="Tahoma" pitchFamily="34" charset="0"/>
              </a:rPr>
              <a:t> στο </a:t>
            </a:r>
            <a:r>
              <a:rPr lang="en-US" sz="1050" dirty="0">
                <a:latin typeface="Tahoma" pitchFamily="34" charset="0"/>
                <a:ea typeface="Tahoma" pitchFamily="34" charset="0"/>
                <a:cs typeface="Tahoma" pitchFamily="34" charset="0"/>
              </a:rPr>
              <a:t>Facebook &amp; YouTube</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p:txBody>
      </p:sp>
      <p:sp>
        <p:nvSpPr>
          <p:cNvPr id="14" name="Rectangle 3"/>
          <p:cNvSpPr txBox="1">
            <a:spLocks noChangeArrowheads="1"/>
          </p:cNvSpPr>
          <p:nvPr/>
        </p:nvSpPr>
        <p:spPr bwMode="auto">
          <a:xfrm>
            <a:off x="7308304" y="2923827"/>
            <a:ext cx="1224136" cy="286916"/>
          </a:xfrm>
          <a:prstGeom prst="rect">
            <a:avLst/>
          </a:prstGeom>
          <a:solidFill>
            <a:schemeClr val="tx1">
              <a:lumMod val="65000"/>
              <a:lumOff val="3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solidFill>
                  <a:schemeClr val="bg1"/>
                </a:solidFill>
                <a:latin typeface="Tahoma" pitchFamily="34" charset="0"/>
                <a:ea typeface="Tahoma" pitchFamily="34" charset="0"/>
                <a:cs typeface="Tahoma" pitchFamily="34" charset="0"/>
              </a:rPr>
              <a:t>     Οφέλη</a:t>
            </a:r>
            <a:endParaRPr lang="en-US" sz="1400" dirty="0">
              <a:solidFill>
                <a:schemeClr val="bg1"/>
              </a:solidFill>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solidFill>
                <a:schemeClr val="bg1"/>
              </a:solidFill>
              <a:latin typeface="Tahoma" pitchFamily="34" charset="0"/>
              <a:ea typeface="Tahoma" pitchFamily="34" charset="0"/>
              <a:cs typeface="Tahoma" pitchFamily="34" charset="0"/>
            </a:endParaRPr>
          </a:p>
        </p:txBody>
      </p:sp>
      <p:sp>
        <p:nvSpPr>
          <p:cNvPr id="15" name="Rectangle 5"/>
          <p:cNvSpPr txBox="1">
            <a:spLocks noChangeArrowheads="1"/>
          </p:cNvSpPr>
          <p:nvPr/>
        </p:nvSpPr>
        <p:spPr bwMode="auto">
          <a:xfrm>
            <a:off x="6884310" y="3282751"/>
            <a:ext cx="1936162"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lnSpc>
                <a:spcPct val="120000"/>
              </a:lnSpc>
              <a:spcAft>
                <a:spcPts val="0"/>
              </a:spcAft>
              <a:buFont typeface="Wingdings" pitchFamily="2" charset="2"/>
              <a:buChar char="ü"/>
              <a:defRPr/>
            </a:pPr>
            <a:r>
              <a:rPr lang="el-GR" sz="1000" b="1" dirty="0">
                <a:latin typeface="Tahoma" pitchFamily="34" charset="0"/>
                <a:ea typeface="Tahoma" pitchFamily="34" charset="0"/>
                <a:cs typeface="Tahoma" pitchFamily="34" charset="0"/>
              </a:rPr>
              <a:t>Μειωμένο Κόστος  </a:t>
            </a:r>
            <a:r>
              <a:rPr lang="el-GR" sz="1050" dirty="0">
                <a:latin typeface="Tahoma" pitchFamily="34" charset="0"/>
                <a:ea typeface="Tahoma" pitchFamily="34" charset="0"/>
                <a:cs typeface="Tahoma" pitchFamily="34" charset="0"/>
              </a:rPr>
              <a:t>λόγω αποφυγής μίσθωσης αιθουσών, οπτικοακουστικών μέσων, catering, υποδοχής, banners κλπ</a:t>
            </a:r>
            <a:endParaRPr lang="en-US"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00" b="1" dirty="0">
                <a:latin typeface="Tahoma" pitchFamily="34" charset="0"/>
                <a:ea typeface="Tahoma" pitchFamily="34" charset="0"/>
                <a:cs typeface="Tahoma" pitchFamily="34" charset="0"/>
              </a:rPr>
              <a:t>Αυξημένη συμμετοχή </a:t>
            </a:r>
            <a:r>
              <a:rPr lang="el-GR" sz="1050" dirty="0">
                <a:latin typeface="Tahoma" pitchFamily="34" charset="0"/>
                <a:ea typeface="Tahoma" pitchFamily="34" charset="0"/>
                <a:cs typeface="Tahoma" pitchFamily="34" charset="0"/>
              </a:rPr>
              <a:t>λόγω ευκολίας πρόσβασης, μειωμένων εξόδων μετακίνησης, μη απομάκρυνση από τον χώρο εργασίας</a:t>
            </a: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p:txBody>
      </p:sp>
      <p:sp>
        <p:nvSpPr>
          <p:cNvPr id="16" name="Rectangle 3"/>
          <p:cNvSpPr txBox="1">
            <a:spLocks noChangeArrowheads="1"/>
          </p:cNvSpPr>
          <p:nvPr/>
        </p:nvSpPr>
        <p:spPr bwMode="auto">
          <a:xfrm>
            <a:off x="2699792" y="2923827"/>
            <a:ext cx="1584176"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Δυνατότητες</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680297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8100392" y="87040"/>
            <a:ext cx="790575" cy="461640"/>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xfrm>
            <a:off x="251520" y="197768"/>
            <a:ext cx="8229600" cy="1143000"/>
          </a:xfrm>
        </p:spPr>
        <p:txBody>
          <a:bodyPr/>
          <a:lstStyle/>
          <a:p>
            <a:pPr algn="l"/>
            <a:r>
              <a:rPr lang="el-GR" sz="2000" dirty="0">
                <a:latin typeface="Tahoma" pitchFamily="34" charset="0"/>
                <a:ea typeface="Tahoma" pitchFamily="34" charset="0"/>
                <a:cs typeface="Tahoma" pitchFamily="34" charset="0"/>
              </a:rPr>
              <a:t>Ενδεικτικά πακέτα υποστήριξης  διαδικτυακών εκδηλώσεων</a:t>
            </a:r>
          </a:p>
        </p:txBody>
      </p:sp>
      <p:cxnSp>
        <p:nvCxnSpPr>
          <p:cNvPr id="6" name="Ευθεία γραμμή σύνδεσης 5"/>
          <p:cNvCxnSpPr/>
          <p:nvPr/>
        </p:nvCxnSpPr>
        <p:spPr>
          <a:xfrm>
            <a:off x="323528"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bwMode="auto">
          <a:xfrm>
            <a:off x="539552" y="1628800"/>
            <a:ext cx="1368152"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Α ’ πακέτο</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8" name="Rectangle 5"/>
          <p:cNvSpPr>
            <a:spLocks noGrp="1" noChangeArrowheads="1"/>
          </p:cNvSpPr>
          <p:nvPr>
            <p:ph sz="quarter" idx="1"/>
          </p:nvPr>
        </p:nvSpPr>
        <p:spPr>
          <a:xfrm>
            <a:off x="35496" y="2203747"/>
            <a:ext cx="2304256" cy="2089349"/>
          </a:xfrm>
        </p:spPr>
        <p:txBody>
          <a:bodyPr rtlCol="0">
            <a:noAutofit/>
          </a:bodyPr>
          <a:lstStyle/>
          <a:p>
            <a:pPr lvl="0"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Τεχνική υποστήριξη (εικόνα-ήχος)</a:t>
            </a:r>
          </a:p>
          <a:p>
            <a:pPr lvl="0"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Δυνατότητα ελεγχόμενης ή ελεύθερης εισόδου</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Δυνατότητα παρακολούθησης και συμμετοχής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Μία αίθουσα γεν.</a:t>
            </a:r>
            <a:r>
              <a:rPr lang="en-US" sz="1050" dirty="0">
                <a:latin typeface="Tahoma" pitchFamily="34" charset="0"/>
                <a:ea typeface="Tahoma" pitchFamily="34" charset="0"/>
                <a:cs typeface="Tahoma" pitchFamily="34" charset="0"/>
              </a:rPr>
              <a:t> </a:t>
            </a:r>
            <a:r>
              <a:rPr lang="el-GR" sz="1050" dirty="0">
                <a:latin typeface="Tahoma" pitchFamily="34" charset="0"/>
                <a:ea typeface="Tahoma" pitchFamily="34" charset="0"/>
                <a:cs typeface="Tahoma" pitchFamily="34" charset="0"/>
              </a:rPr>
              <a:t>συνέλευσης</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Δυνατότητα ψηφοφορίας μέσα στην αίθουσα</a:t>
            </a: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Εικόνα και ήχο είτε μόνο στο προεδρείο είτε και στα μέλη</a:t>
            </a:r>
            <a:endParaRPr lang="en-US" sz="1050" dirty="0">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latin typeface="Tahoma" pitchFamily="34" charset="0"/>
                <a:ea typeface="Tahoma" pitchFamily="34" charset="0"/>
                <a:cs typeface="Tahoma" pitchFamily="34" charset="0"/>
              </a:rPr>
              <a:t>Δυνατότητα ζωντανής μετάδοσης μέσω </a:t>
            </a:r>
            <a:r>
              <a:rPr lang="en-US" sz="1050" dirty="0">
                <a:latin typeface="Tahoma" pitchFamily="34" charset="0"/>
                <a:ea typeface="Tahoma" pitchFamily="34" charset="0"/>
                <a:cs typeface="Tahoma" pitchFamily="34" charset="0"/>
              </a:rPr>
              <a:t>Facebook, YouTube</a:t>
            </a:r>
            <a:endParaRPr lang="el-GR" sz="1050" dirty="0">
              <a:latin typeface="Tahoma" pitchFamily="34" charset="0"/>
              <a:ea typeface="Tahoma" pitchFamily="34" charset="0"/>
              <a:cs typeface="Tahoma" pitchFamily="34" charset="0"/>
            </a:endParaRPr>
          </a:p>
          <a:p>
            <a:pPr marL="0" indent="0" fontAlgn="auto">
              <a:lnSpc>
                <a:spcPct val="120000"/>
              </a:lnSpc>
              <a:spcAft>
                <a:spcPts val="0"/>
              </a:spcAft>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a:p>
            <a:pPr marL="0" indent="0" fontAlgn="auto">
              <a:lnSpc>
                <a:spcPct val="120000"/>
              </a:lnSpc>
              <a:spcAft>
                <a:spcPts val="0"/>
              </a:spcAft>
              <a:buNone/>
              <a:defRPr/>
            </a:pPr>
            <a:r>
              <a:rPr lang="el-GR" sz="1050" dirty="0">
                <a:latin typeface="Tahoma" pitchFamily="34" charset="0"/>
                <a:ea typeface="Tahoma" pitchFamily="34" charset="0"/>
                <a:cs typeface="Tahoma" pitchFamily="34" charset="0"/>
              </a:rPr>
              <a:t>       Μέχρι 5 ώρες</a:t>
            </a:r>
          </a:p>
          <a:p>
            <a:pPr marL="0" indent="0" fontAlgn="auto">
              <a:lnSpc>
                <a:spcPct val="120000"/>
              </a:lnSpc>
              <a:spcAft>
                <a:spcPts val="0"/>
              </a:spcAft>
              <a:buNone/>
              <a:defRPr/>
            </a:pPr>
            <a:r>
              <a:rPr lang="el-GR" sz="1050" dirty="0">
                <a:latin typeface="Tahoma" pitchFamily="34" charset="0"/>
                <a:ea typeface="Tahoma" pitchFamily="34" charset="0"/>
                <a:cs typeface="Tahoma" pitchFamily="34" charset="0"/>
              </a:rPr>
              <a:t>       100 € / κάθε επιπλέον ώρα</a:t>
            </a:r>
          </a:p>
        </p:txBody>
      </p:sp>
      <p:sp>
        <p:nvSpPr>
          <p:cNvPr id="9" name="Rectangle 3"/>
          <p:cNvSpPr txBox="1">
            <a:spLocks noChangeArrowheads="1"/>
          </p:cNvSpPr>
          <p:nvPr/>
        </p:nvSpPr>
        <p:spPr bwMode="auto">
          <a:xfrm>
            <a:off x="395536" y="5301208"/>
            <a:ext cx="1872208" cy="360040"/>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Κόστος </a:t>
            </a:r>
            <a:r>
              <a:rPr lang="en-US" sz="110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500 €</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pic>
        <p:nvPicPr>
          <p:cNvPr id="10"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11054233" y="87040"/>
            <a:ext cx="790575" cy="46164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Ευθεία γραμμή σύνδεσης 11"/>
          <p:cNvCxnSpPr/>
          <p:nvPr/>
        </p:nvCxnSpPr>
        <p:spPr>
          <a:xfrm>
            <a:off x="3277369" y="1052736"/>
            <a:ext cx="5688632"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ectangle 3"/>
          <p:cNvSpPr txBox="1">
            <a:spLocks noChangeArrowheads="1"/>
          </p:cNvSpPr>
          <p:nvPr/>
        </p:nvSpPr>
        <p:spPr bwMode="auto">
          <a:xfrm>
            <a:off x="2771800" y="1628800"/>
            <a:ext cx="1368152"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Β ’ πακέτο</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14" name="Rectangle 5"/>
          <p:cNvSpPr txBox="1">
            <a:spLocks noChangeArrowheads="1"/>
          </p:cNvSpPr>
          <p:nvPr/>
        </p:nvSpPr>
        <p:spPr bwMode="auto">
          <a:xfrm>
            <a:off x="2267745" y="2059731"/>
            <a:ext cx="2538782"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0"/>
              </a:spcAft>
              <a:buNone/>
              <a:defRPr/>
            </a:pPr>
            <a:r>
              <a:rPr lang="el-GR" sz="1050" b="1" dirty="0">
                <a:solidFill>
                  <a:prstClr val="black"/>
                </a:solidFill>
                <a:latin typeface="Tahoma" pitchFamily="34" charset="0"/>
                <a:ea typeface="Tahoma" pitchFamily="34" charset="0"/>
                <a:cs typeface="Tahoma" pitchFamily="34" charset="0"/>
              </a:rPr>
              <a:t>         </a:t>
            </a:r>
            <a:r>
              <a:rPr lang="el-GR" sz="900" b="1" dirty="0">
                <a:solidFill>
                  <a:prstClr val="black"/>
                </a:solidFill>
                <a:latin typeface="Tahoma" pitchFamily="34" charset="0"/>
                <a:ea typeface="Tahoma" pitchFamily="34" charset="0"/>
                <a:cs typeface="Tahoma" pitchFamily="34" charset="0"/>
              </a:rPr>
              <a:t>Όλες οι υπηρεσίες του Α’ πακέτου</a:t>
            </a:r>
          </a:p>
          <a:p>
            <a:pPr marL="0" indent="0" fontAlgn="auto">
              <a:lnSpc>
                <a:spcPct val="120000"/>
              </a:lnSpc>
              <a:spcAft>
                <a:spcPts val="0"/>
              </a:spcAft>
              <a:buNone/>
              <a:defRPr/>
            </a:pPr>
            <a:r>
              <a:rPr lang="el-GR" sz="1050" b="1" dirty="0">
                <a:solidFill>
                  <a:prstClr val="black"/>
                </a:solidFill>
                <a:latin typeface="Tahoma" pitchFamily="34" charset="0"/>
                <a:ea typeface="Tahoma" pitchFamily="34" charset="0"/>
                <a:cs typeface="Tahoma" pitchFamily="34" charset="0"/>
              </a:rPr>
              <a:t>         Επιπλέον </a:t>
            </a:r>
            <a:r>
              <a:rPr lang="en-US" sz="1050" b="1" dirty="0">
                <a:solidFill>
                  <a:prstClr val="black"/>
                </a:solidFill>
                <a:latin typeface="Tahoma" pitchFamily="34" charset="0"/>
                <a:ea typeface="Tahoma" pitchFamily="34" charset="0"/>
                <a:cs typeface="Tahoma" pitchFamily="34" charset="0"/>
              </a:rPr>
              <a:t>:</a:t>
            </a:r>
          </a:p>
          <a:p>
            <a:pPr marL="0" indent="0" fontAlgn="auto">
              <a:lnSpc>
                <a:spcPct val="120000"/>
              </a:lnSpc>
              <a:spcAft>
                <a:spcPts val="0"/>
              </a:spcAft>
              <a:buNone/>
              <a:defRPr/>
            </a:pPr>
            <a:endParaRPr lang="el-GR" sz="1050" b="1" dirty="0">
              <a:solidFill>
                <a:prstClr val="black"/>
              </a:solidFill>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Επεξεργασία εικόνας μέσα σε </a:t>
            </a:r>
            <a:r>
              <a:rPr lang="en-US" sz="1050" dirty="0">
                <a:solidFill>
                  <a:prstClr val="black"/>
                </a:solidFill>
                <a:latin typeface="Tahoma" pitchFamily="34" charset="0"/>
                <a:ea typeface="Tahoma" pitchFamily="34" charset="0"/>
                <a:cs typeface="Tahoma" pitchFamily="34" charset="0"/>
              </a:rPr>
              <a:t>studio</a:t>
            </a:r>
            <a:r>
              <a:rPr lang="el-GR" sz="1050" dirty="0">
                <a:solidFill>
                  <a:prstClr val="black"/>
                </a:solidFill>
                <a:latin typeface="Tahoma" pitchFamily="34" charset="0"/>
                <a:ea typeface="Tahoma" pitchFamily="34" charset="0"/>
                <a:cs typeface="Tahoma" pitchFamily="34" charset="0"/>
              </a:rPr>
              <a:t> με προσθήκη λογοτύπων, τίτλων</a:t>
            </a:r>
            <a:r>
              <a:rPr lang="en-US" sz="1050" dirty="0">
                <a:solidFill>
                  <a:prstClr val="black"/>
                </a:solidFill>
                <a:latin typeface="Tahoma" pitchFamily="34" charset="0"/>
                <a:ea typeface="Tahoma" pitchFamily="34" charset="0"/>
                <a:cs typeface="Tahoma" pitchFamily="34" charset="0"/>
              </a:rPr>
              <a:t> &amp; </a:t>
            </a:r>
            <a:r>
              <a:rPr lang="el-GR" sz="1050" dirty="0">
                <a:solidFill>
                  <a:prstClr val="black"/>
                </a:solidFill>
                <a:latin typeface="Tahoma" pitchFamily="34" charset="0"/>
                <a:ea typeface="Tahoma" pitchFamily="34" charset="0"/>
                <a:cs typeface="Tahoma" pitchFamily="34" charset="0"/>
              </a:rPr>
              <a:t>ψηφιακού </a:t>
            </a:r>
            <a:r>
              <a:rPr lang="en-US" sz="1050" dirty="0">
                <a:solidFill>
                  <a:prstClr val="black"/>
                </a:solidFill>
                <a:latin typeface="Tahoma" pitchFamily="34" charset="0"/>
                <a:ea typeface="Tahoma" pitchFamily="34" charset="0"/>
                <a:cs typeface="Tahoma" pitchFamily="34" charset="0"/>
              </a:rPr>
              <a:t>background </a:t>
            </a:r>
            <a:endParaRPr lang="el-GR" sz="1050" dirty="0">
              <a:solidFill>
                <a:prstClr val="black"/>
              </a:solidFill>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Δυνατότητα χρήσης πολλαπλών ψηφιακών δωματίων για παράλληλες συναντήσεις</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l-GR" sz="1050" dirty="0">
                <a:latin typeface="Tahoma" pitchFamily="34" charset="0"/>
                <a:ea typeface="Tahoma" pitchFamily="34" charset="0"/>
                <a:cs typeface="Tahoma" pitchFamily="34" charset="0"/>
              </a:rPr>
              <a:t>         </a:t>
            </a:r>
          </a:p>
        </p:txBody>
      </p:sp>
      <p:sp>
        <p:nvSpPr>
          <p:cNvPr id="16" name="Ορθογώνιο 15"/>
          <p:cNvSpPr/>
          <p:nvPr/>
        </p:nvSpPr>
        <p:spPr>
          <a:xfrm>
            <a:off x="2627784" y="5796872"/>
            <a:ext cx="2178743" cy="512448"/>
          </a:xfrm>
          <a:prstGeom prst="rect">
            <a:avLst/>
          </a:prstGeom>
        </p:spPr>
        <p:txBody>
          <a:bodyPr wrap="square">
            <a:spAutoFit/>
          </a:bodyPr>
          <a:lstStyle/>
          <a:p>
            <a:pPr lvl="0" fontAlgn="auto">
              <a:lnSpc>
                <a:spcPct val="120000"/>
              </a:lnSpc>
              <a:spcBef>
                <a:spcPct val="20000"/>
              </a:spcBef>
              <a:spcAft>
                <a:spcPts val="0"/>
              </a:spcAft>
              <a:defRPr/>
            </a:pPr>
            <a:r>
              <a:rPr lang="el-GR" sz="1050" dirty="0">
                <a:solidFill>
                  <a:prstClr val="black"/>
                </a:solidFill>
                <a:latin typeface="Tahoma" pitchFamily="34" charset="0"/>
                <a:ea typeface="Tahoma" pitchFamily="34" charset="0"/>
                <a:cs typeface="Tahoma" pitchFamily="34" charset="0"/>
              </a:rPr>
              <a:t>Μέχρι 5 ώρες</a:t>
            </a:r>
          </a:p>
          <a:p>
            <a:pPr lvl="0" fontAlgn="auto">
              <a:lnSpc>
                <a:spcPct val="120000"/>
              </a:lnSpc>
              <a:spcBef>
                <a:spcPct val="20000"/>
              </a:spcBef>
              <a:spcAft>
                <a:spcPts val="0"/>
              </a:spcAft>
              <a:defRPr/>
            </a:pPr>
            <a:r>
              <a:rPr lang="el-GR" sz="1050" dirty="0">
                <a:solidFill>
                  <a:prstClr val="black"/>
                </a:solidFill>
                <a:latin typeface="Tahoma" pitchFamily="34" charset="0"/>
                <a:ea typeface="Tahoma" pitchFamily="34" charset="0"/>
                <a:cs typeface="Tahoma" pitchFamily="34" charset="0"/>
              </a:rPr>
              <a:t>100 € / κάθε επιπλέον ώρα</a:t>
            </a:r>
          </a:p>
        </p:txBody>
      </p:sp>
      <p:sp>
        <p:nvSpPr>
          <p:cNvPr id="18" name="Rectangle 3"/>
          <p:cNvSpPr txBox="1">
            <a:spLocks noChangeArrowheads="1"/>
          </p:cNvSpPr>
          <p:nvPr/>
        </p:nvSpPr>
        <p:spPr bwMode="auto">
          <a:xfrm>
            <a:off x="2699792" y="5301208"/>
            <a:ext cx="1656184" cy="360040"/>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Κόστος </a:t>
            </a:r>
            <a:r>
              <a:rPr lang="en-US" sz="110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1.000 €</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31" name="Rectangle 3"/>
          <p:cNvSpPr txBox="1">
            <a:spLocks noChangeArrowheads="1"/>
          </p:cNvSpPr>
          <p:nvPr/>
        </p:nvSpPr>
        <p:spPr bwMode="auto">
          <a:xfrm>
            <a:off x="5076056" y="1628800"/>
            <a:ext cx="1368152"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Γ ’ πακέτο</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32" name="Rectangle 5"/>
          <p:cNvSpPr txBox="1">
            <a:spLocks noChangeArrowheads="1"/>
          </p:cNvSpPr>
          <p:nvPr/>
        </p:nvSpPr>
        <p:spPr bwMode="auto">
          <a:xfrm>
            <a:off x="4716016" y="2059731"/>
            <a:ext cx="2160240"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0"/>
              </a:spcAft>
              <a:buNone/>
              <a:defRPr/>
            </a:pPr>
            <a:r>
              <a:rPr lang="el-GR" sz="1050" b="1" dirty="0">
                <a:solidFill>
                  <a:prstClr val="black"/>
                </a:solidFill>
                <a:latin typeface="Tahoma" pitchFamily="34" charset="0"/>
                <a:ea typeface="Tahoma" pitchFamily="34" charset="0"/>
                <a:cs typeface="Tahoma" pitchFamily="34" charset="0"/>
              </a:rPr>
              <a:t>        </a:t>
            </a:r>
            <a:r>
              <a:rPr lang="el-GR" sz="900" b="1" dirty="0">
                <a:solidFill>
                  <a:prstClr val="black"/>
                </a:solidFill>
                <a:latin typeface="Tahoma" pitchFamily="34" charset="0"/>
                <a:ea typeface="Tahoma" pitchFamily="34" charset="0"/>
                <a:cs typeface="Tahoma" pitchFamily="34" charset="0"/>
              </a:rPr>
              <a:t>Όλες οι υπηρεσίες των  </a:t>
            </a:r>
          </a:p>
          <a:p>
            <a:pPr marL="0" indent="0" fontAlgn="auto">
              <a:lnSpc>
                <a:spcPct val="120000"/>
              </a:lnSpc>
              <a:spcAft>
                <a:spcPts val="0"/>
              </a:spcAft>
              <a:buNone/>
              <a:defRPr/>
            </a:pPr>
            <a:r>
              <a:rPr lang="el-GR" sz="900" b="1" dirty="0">
                <a:solidFill>
                  <a:prstClr val="black"/>
                </a:solidFill>
                <a:latin typeface="Tahoma" pitchFamily="34" charset="0"/>
                <a:ea typeface="Tahoma" pitchFamily="34" charset="0"/>
                <a:cs typeface="Tahoma" pitchFamily="34" charset="0"/>
              </a:rPr>
              <a:t>          Α’ &amp; Β’ πακέτων</a:t>
            </a:r>
            <a:endParaRPr lang="el-GR" sz="1050" b="1" dirty="0">
              <a:solidFill>
                <a:prstClr val="black"/>
              </a:solidFill>
              <a:latin typeface="Tahoma" pitchFamily="34" charset="0"/>
              <a:ea typeface="Tahoma" pitchFamily="34" charset="0"/>
              <a:cs typeface="Tahoma" pitchFamily="34" charset="0"/>
            </a:endParaRPr>
          </a:p>
          <a:p>
            <a:pPr marL="0" indent="0" fontAlgn="auto">
              <a:lnSpc>
                <a:spcPct val="120000"/>
              </a:lnSpc>
              <a:spcAft>
                <a:spcPts val="0"/>
              </a:spcAft>
              <a:buNone/>
              <a:defRPr/>
            </a:pPr>
            <a:r>
              <a:rPr lang="el-GR" sz="1050" b="1" dirty="0">
                <a:solidFill>
                  <a:prstClr val="black"/>
                </a:solidFill>
                <a:latin typeface="Tahoma" pitchFamily="34" charset="0"/>
                <a:ea typeface="Tahoma" pitchFamily="34" charset="0"/>
                <a:cs typeface="Tahoma" pitchFamily="34" charset="0"/>
              </a:rPr>
              <a:t>        Επιπλέον </a:t>
            </a:r>
            <a:r>
              <a:rPr lang="en-US" sz="1050" b="1" dirty="0">
                <a:solidFill>
                  <a:prstClr val="black"/>
                </a:solidFill>
                <a:latin typeface="Tahoma" pitchFamily="34" charset="0"/>
                <a:ea typeface="Tahoma" pitchFamily="34" charset="0"/>
                <a:cs typeface="Tahoma" pitchFamily="34" charset="0"/>
              </a:rPr>
              <a:t>:</a:t>
            </a:r>
          </a:p>
          <a:p>
            <a:pPr marL="0" indent="0" fontAlgn="auto">
              <a:lnSpc>
                <a:spcPct val="120000"/>
              </a:lnSpc>
              <a:spcAft>
                <a:spcPts val="0"/>
              </a:spcAft>
              <a:buNone/>
              <a:defRPr/>
            </a:pPr>
            <a:endParaRPr lang="el-GR" sz="1050" b="1" dirty="0">
              <a:solidFill>
                <a:prstClr val="black"/>
              </a:solidFill>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Χρήση </a:t>
            </a:r>
            <a:r>
              <a:rPr lang="en-US" sz="1050" dirty="0">
                <a:solidFill>
                  <a:prstClr val="black"/>
                </a:solidFill>
                <a:latin typeface="Tahoma" pitchFamily="34" charset="0"/>
                <a:ea typeface="Tahoma" pitchFamily="34" charset="0"/>
                <a:cs typeface="Tahoma" pitchFamily="34" charset="0"/>
              </a:rPr>
              <a:t>green box studio </a:t>
            </a:r>
            <a:r>
              <a:rPr lang="el-GR" sz="1050" dirty="0">
                <a:solidFill>
                  <a:prstClr val="black"/>
                </a:solidFill>
                <a:latin typeface="Tahoma" pitchFamily="34" charset="0"/>
                <a:ea typeface="Tahoma" pitchFamily="34" charset="0"/>
                <a:cs typeface="Tahoma" pitchFamily="34" charset="0"/>
              </a:rPr>
              <a:t>για το προεδρείο με </a:t>
            </a:r>
            <a:r>
              <a:rPr lang="en-US" sz="1050" dirty="0">
                <a:solidFill>
                  <a:prstClr val="black"/>
                </a:solidFill>
                <a:latin typeface="Tahoma" pitchFamily="34" charset="0"/>
                <a:ea typeface="Tahoma" pitchFamily="34" charset="0"/>
                <a:cs typeface="Tahoma" pitchFamily="34" charset="0"/>
              </a:rPr>
              <a:t>background</a:t>
            </a:r>
            <a:r>
              <a:rPr lang="el-GR" sz="1050" dirty="0">
                <a:solidFill>
                  <a:prstClr val="black"/>
                </a:solidFill>
                <a:latin typeface="Tahoma" pitchFamily="34" charset="0"/>
                <a:ea typeface="Tahoma" pitchFamily="34" charset="0"/>
                <a:cs typeface="Tahoma" pitchFamily="34" charset="0"/>
              </a:rPr>
              <a:t> της επιλογής σας,  βιντεοσκόπηση με κάμερες, επεξεργασία του υλικού και παράδοση σε ψηφιακή μορφή</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l-GR" sz="1050" dirty="0">
                <a:latin typeface="Tahoma" pitchFamily="34" charset="0"/>
                <a:ea typeface="Tahoma" pitchFamily="34" charset="0"/>
                <a:cs typeface="Tahoma" pitchFamily="34" charset="0"/>
              </a:rPr>
              <a:t>         </a:t>
            </a:r>
          </a:p>
        </p:txBody>
      </p:sp>
      <p:sp>
        <p:nvSpPr>
          <p:cNvPr id="33" name="Ορθογώνιο 32"/>
          <p:cNvSpPr/>
          <p:nvPr/>
        </p:nvSpPr>
        <p:spPr>
          <a:xfrm>
            <a:off x="4932041" y="5724864"/>
            <a:ext cx="1800200" cy="512448"/>
          </a:xfrm>
          <a:prstGeom prst="rect">
            <a:avLst/>
          </a:prstGeom>
        </p:spPr>
        <p:txBody>
          <a:bodyPr wrap="square">
            <a:spAutoFit/>
          </a:bodyPr>
          <a:lstStyle/>
          <a:p>
            <a:pPr lvl="0" fontAlgn="auto">
              <a:lnSpc>
                <a:spcPct val="120000"/>
              </a:lnSpc>
              <a:spcBef>
                <a:spcPct val="20000"/>
              </a:spcBef>
              <a:spcAft>
                <a:spcPts val="0"/>
              </a:spcAft>
              <a:defRPr/>
            </a:pPr>
            <a:r>
              <a:rPr lang="el-GR" sz="1050" dirty="0">
                <a:solidFill>
                  <a:prstClr val="black"/>
                </a:solidFill>
                <a:latin typeface="Tahoma" pitchFamily="34" charset="0"/>
                <a:ea typeface="Tahoma" pitchFamily="34" charset="0"/>
                <a:cs typeface="Tahoma" pitchFamily="34" charset="0"/>
              </a:rPr>
              <a:t>Μέχρι 5 ώρες</a:t>
            </a:r>
          </a:p>
          <a:p>
            <a:pPr lvl="0" fontAlgn="auto">
              <a:lnSpc>
                <a:spcPct val="120000"/>
              </a:lnSpc>
              <a:spcBef>
                <a:spcPct val="20000"/>
              </a:spcBef>
              <a:spcAft>
                <a:spcPts val="0"/>
              </a:spcAft>
              <a:defRPr/>
            </a:pPr>
            <a:r>
              <a:rPr lang="el-GR" sz="1050" dirty="0">
                <a:solidFill>
                  <a:prstClr val="black"/>
                </a:solidFill>
                <a:latin typeface="Tahoma" pitchFamily="34" charset="0"/>
                <a:ea typeface="Tahoma" pitchFamily="34" charset="0"/>
                <a:cs typeface="Tahoma" pitchFamily="34" charset="0"/>
              </a:rPr>
              <a:t>200 € / κάθε επιπλέον ώρα</a:t>
            </a:r>
          </a:p>
        </p:txBody>
      </p:sp>
      <p:sp>
        <p:nvSpPr>
          <p:cNvPr id="34" name="Rectangle 3"/>
          <p:cNvSpPr txBox="1">
            <a:spLocks noChangeArrowheads="1"/>
          </p:cNvSpPr>
          <p:nvPr/>
        </p:nvSpPr>
        <p:spPr bwMode="auto">
          <a:xfrm>
            <a:off x="5004048" y="5301208"/>
            <a:ext cx="1512168" cy="360040"/>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Κόστος </a:t>
            </a:r>
            <a:r>
              <a:rPr lang="en-US" sz="1100" b="1" dirty="0">
                <a:latin typeface="Tahoma" pitchFamily="34" charset="0"/>
                <a:ea typeface="Tahoma" pitchFamily="34" charset="0"/>
                <a:cs typeface="Tahoma" pitchFamily="34" charset="0"/>
              </a:rPr>
              <a:t>: </a:t>
            </a:r>
            <a:r>
              <a:rPr lang="el-GR" sz="1100" b="1" dirty="0">
                <a:latin typeface="Tahoma" pitchFamily="34" charset="0"/>
                <a:ea typeface="Tahoma" pitchFamily="34" charset="0"/>
                <a:cs typeface="Tahoma" pitchFamily="34" charset="0"/>
              </a:rPr>
              <a:t>1.500 €</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35" name="Rectangle 3"/>
          <p:cNvSpPr txBox="1">
            <a:spLocks noChangeArrowheads="1"/>
          </p:cNvSpPr>
          <p:nvPr/>
        </p:nvSpPr>
        <p:spPr bwMode="auto">
          <a:xfrm>
            <a:off x="7020272" y="1628800"/>
            <a:ext cx="1368152" cy="360041"/>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Δ ’ πακέτο</a:t>
            </a:r>
            <a:endParaRPr lang="en-US" sz="1400" dirty="0">
              <a:latin typeface="Tahoma" pitchFamily="34" charset="0"/>
              <a:ea typeface="Tahoma" pitchFamily="34" charset="0"/>
              <a:cs typeface="Tahoma" pitchFamily="34" charset="0"/>
            </a:endParaRPr>
          </a:p>
          <a:p>
            <a:pPr algn="just" fontAlgn="auto">
              <a:lnSpc>
                <a:spcPct val="150000"/>
              </a:lnSpc>
              <a:spcAft>
                <a:spcPts val="0"/>
              </a:spcAft>
              <a:buFont typeface="Arial" pitchFamily="34" charset="0"/>
              <a:buNone/>
              <a:defRPr/>
            </a:pPr>
            <a:endParaRPr lang="el-GR" sz="1400" dirty="0">
              <a:latin typeface="Tahoma" pitchFamily="34" charset="0"/>
              <a:ea typeface="Tahoma" pitchFamily="34" charset="0"/>
              <a:cs typeface="Tahoma" pitchFamily="34" charset="0"/>
            </a:endParaRPr>
          </a:p>
        </p:txBody>
      </p:sp>
      <p:sp>
        <p:nvSpPr>
          <p:cNvPr id="36" name="Rectangle 5"/>
          <p:cNvSpPr txBox="1">
            <a:spLocks noChangeArrowheads="1"/>
          </p:cNvSpPr>
          <p:nvPr/>
        </p:nvSpPr>
        <p:spPr bwMode="auto">
          <a:xfrm>
            <a:off x="6588224" y="1916832"/>
            <a:ext cx="2160240" cy="208934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120000"/>
              </a:lnSpc>
              <a:spcAft>
                <a:spcPts val="0"/>
              </a:spcAft>
              <a:buNone/>
              <a:defRPr/>
            </a:pPr>
            <a:endParaRPr lang="el-GR" sz="1050" b="1" dirty="0">
              <a:solidFill>
                <a:prstClr val="black"/>
              </a:solidFill>
              <a:latin typeface="Tahoma" pitchFamily="34" charset="0"/>
              <a:ea typeface="Tahoma" pitchFamily="34" charset="0"/>
              <a:cs typeface="Tahoma" pitchFamily="34" charset="0"/>
            </a:endParaRPr>
          </a:p>
          <a:p>
            <a:pPr fontAlgn="auto">
              <a:lnSpc>
                <a:spcPct val="120000"/>
              </a:lnSpc>
              <a:spcAft>
                <a:spcPts val="0"/>
              </a:spcAft>
              <a:buFont typeface="Wingdings" pitchFamily="2" charset="2"/>
              <a:buChar char="ü"/>
              <a:defRPr/>
            </a:pPr>
            <a:r>
              <a:rPr lang="el-GR" sz="1050" dirty="0">
                <a:solidFill>
                  <a:prstClr val="black"/>
                </a:solidFill>
                <a:latin typeface="Tahoma" pitchFamily="34" charset="0"/>
                <a:ea typeface="Tahoma" pitchFamily="34" charset="0"/>
                <a:cs typeface="Tahoma" pitchFamily="34" charset="0"/>
              </a:rPr>
              <a:t>Ειδική διαδικασία μέσω πιστοποιημένου συστήματος ψηφοφορίας  διενέργειας εκλογών επιπέδου εθνικών εκλογών</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p>
          <a:p>
            <a:pPr marL="0" indent="0" fontAlgn="auto">
              <a:lnSpc>
                <a:spcPct val="120000"/>
              </a:lnSpc>
              <a:spcAft>
                <a:spcPts val="0"/>
              </a:spcAft>
              <a:buFont typeface="Arial" charset="0"/>
              <a:buNone/>
              <a:defRPr/>
            </a:pPr>
            <a:r>
              <a:rPr lang="en-US" sz="1050" b="1" dirty="0">
                <a:latin typeface="Tahoma" pitchFamily="34" charset="0"/>
                <a:ea typeface="Tahoma" pitchFamily="34" charset="0"/>
                <a:cs typeface="Tahoma" pitchFamily="34" charset="0"/>
              </a:rPr>
              <a:t>          </a:t>
            </a:r>
            <a:r>
              <a:rPr lang="el-GR" sz="1050" b="1" dirty="0">
                <a:latin typeface="Tahoma" pitchFamily="34" charset="0"/>
                <a:ea typeface="Tahoma" pitchFamily="34" charset="0"/>
                <a:cs typeface="Tahoma" pitchFamily="34" charset="0"/>
              </a:rPr>
              <a:t>    </a:t>
            </a:r>
            <a:endParaRPr lang="el-GR" sz="1050" dirty="0">
              <a:latin typeface="Tahoma" pitchFamily="34" charset="0"/>
              <a:ea typeface="Tahoma" pitchFamily="34" charset="0"/>
              <a:cs typeface="Tahoma" pitchFamily="34" charset="0"/>
            </a:endParaRPr>
          </a:p>
          <a:p>
            <a:pPr fontAlgn="auto">
              <a:lnSpc>
                <a:spcPct val="120000"/>
              </a:lnSpc>
              <a:spcAft>
                <a:spcPts val="0"/>
              </a:spcAft>
              <a:buFont typeface="Arial" pitchFamily="34" charset="0"/>
              <a:buChar char="•"/>
              <a:defRPr/>
            </a:pPr>
            <a:endParaRPr lang="el-GR" sz="1050" dirty="0">
              <a:latin typeface="Tahoma" pitchFamily="34" charset="0"/>
              <a:ea typeface="Tahoma" pitchFamily="34" charset="0"/>
              <a:cs typeface="Tahoma" pitchFamily="34" charset="0"/>
            </a:endParaRPr>
          </a:p>
          <a:p>
            <a:pPr marL="0" indent="0" fontAlgn="auto">
              <a:lnSpc>
                <a:spcPct val="120000"/>
              </a:lnSpc>
              <a:spcAft>
                <a:spcPts val="0"/>
              </a:spcAft>
              <a:buFont typeface="Arial" charset="0"/>
              <a:buNone/>
              <a:defRPr/>
            </a:pPr>
            <a:r>
              <a:rPr lang="el-GR" sz="1050" dirty="0">
                <a:latin typeface="Tahoma" pitchFamily="34" charset="0"/>
                <a:ea typeface="Tahoma" pitchFamily="34" charset="0"/>
                <a:cs typeface="Tahoma" pitchFamily="34" charset="0"/>
              </a:rPr>
              <a:t>         </a:t>
            </a:r>
          </a:p>
        </p:txBody>
      </p:sp>
      <p:sp>
        <p:nvSpPr>
          <p:cNvPr id="37" name="Rectangle 3"/>
          <p:cNvSpPr txBox="1">
            <a:spLocks noChangeArrowheads="1"/>
          </p:cNvSpPr>
          <p:nvPr/>
        </p:nvSpPr>
        <p:spPr bwMode="auto">
          <a:xfrm>
            <a:off x="7020271" y="5301208"/>
            <a:ext cx="2016225" cy="576064"/>
          </a:xfrm>
          <a:prstGeom prst="rect">
            <a:avLst/>
          </a:prstGeom>
          <a:solidFill>
            <a:schemeClr val="bg1">
              <a:lumMod val="75000"/>
              <a:alpha val="68000"/>
            </a:schemeClr>
          </a:solid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Font typeface="Arial" pitchFamily="34" charset="0"/>
              <a:buNone/>
              <a:defRPr/>
            </a:pPr>
            <a:r>
              <a:rPr lang="el-GR" sz="1100" b="1" dirty="0">
                <a:latin typeface="Tahoma" pitchFamily="34" charset="0"/>
                <a:ea typeface="Tahoma" pitchFamily="34" charset="0"/>
                <a:cs typeface="Tahoma" pitchFamily="34" charset="0"/>
              </a:rPr>
              <a:t>Το κόστος διαμορφώνεται</a:t>
            </a:r>
          </a:p>
          <a:p>
            <a:pPr fontAlgn="auto">
              <a:spcAft>
                <a:spcPts val="0"/>
              </a:spcAft>
              <a:buFont typeface="Arial" pitchFamily="34" charset="0"/>
              <a:buNone/>
              <a:defRPr/>
            </a:pPr>
            <a:r>
              <a:rPr lang="el-GR" sz="1100" b="1" dirty="0">
                <a:latin typeface="Tahoma" pitchFamily="34" charset="0"/>
                <a:ea typeface="Tahoma" pitchFamily="34" charset="0"/>
                <a:cs typeface="Tahoma" pitchFamily="34" charset="0"/>
              </a:rPr>
              <a:t>ανάλογα με τις ανάγκες</a:t>
            </a:r>
            <a:endParaRPr lang="el-GR" sz="14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826579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Ομάδα 5"/>
          <p:cNvGrpSpPr/>
          <p:nvPr/>
        </p:nvGrpSpPr>
        <p:grpSpPr>
          <a:xfrm>
            <a:off x="155575" y="-136525"/>
            <a:ext cx="9745017" cy="6750720"/>
            <a:chOff x="155575" y="-136525"/>
            <a:chExt cx="9745017" cy="6750720"/>
          </a:xfrm>
        </p:grpSpPr>
        <p:pic>
          <p:nvPicPr>
            <p:cNvPr id="2" name="Picture 3" descr="C:\Users\EVGENIA\Desktop\SMART CITY SOLUTIONS _images\unnamed.jpg"/>
            <p:cNvPicPr>
              <a:picLocks noChangeAspect="1" noChangeArrowheads="1"/>
            </p:cNvPicPr>
            <p:nvPr/>
          </p:nvPicPr>
          <p:blipFill rotWithShape="1">
            <a:blip r:embed="rId2">
              <a:extLst>
                <a:ext uri="{28A0092B-C50C-407E-A947-70E740481C1C}">
                  <a14:useLocalDpi xmlns:a14="http://schemas.microsoft.com/office/drawing/2010/main" val="0"/>
                </a:ext>
              </a:extLst>
            </a:blip>
            <a:srcRect t="21646" b="19962"/>
            <a:stretch/>
          </p:blipFill>
          <p:spPr bwMode="auto">
            <a:xfrm>
              <a:off x="6948264" y="195699"/>
              <a:ext cx="1728192" cy="8191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55800" y="2122488"/>
              <a:ext cx="523081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https://ci5.googleusercontent.com/proxy/PMsX6QYblfid2-Aq_atF0w8D-5O2KEMGfclrImAJEOsQqE_sbKhMfAd7gH3akRnGu3ErEwVfaOuRfuDxpUBCSL-LKhPfwPnP1FnJHgaOjcrmV2CgMlczkQKYJb-bo0qnAEo7PcQNq51IElkIZFk=s0-d-e1-ft#https://cdn2.hubspot.net/hubfs/53/tools/email-signature-generator/icons/address-icon-2x.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228600" cy="228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Ομάδα 4"/>
            <p:cNvGrpSpPr/>
            <p:nvPr/>
          </p:nvGrpSpPr>
          <p:grpSpPr>
            <a:xfrm>
              <a:off x="5978068" y="5229200"/>
              <a:ext cx="3922524" cy="1384995"/>
              <a:chOff x="3851919" y="5229200"/>
              <a:chExt cx="4877566" cy="1384995"/>
            </a:xfrm>
          </p:grpSpPr>
          <p:sp>
            <p:nvSpPr>
              <p:cNvPr id="3" name="Ορθογώνιο 2"/>
              <p:cNvSpPr/>
              <p:nvPr/>
            </p:nvSpPr>
            <p:spPr>
              <a:xfrm>
                <a:off x="4157485" y="5229200"/>
                <a:ext cx="4572000" cy="1384995"/>
              </a:xfrm>
              <a:prstGeom prst="rect">
                <a:avLst/>
              </a:prstGeom>
            </p:spPr>
            <p:txBody>
              <a:bodyPr>
                <a:spAutoFit/>
              </a:bodyPr>
              <a:lstStyle/>
              <a:p>
                <a:pPr algn="just"/>
                <a:endParaRPr lang="en-US" sz="1050" dirty="0"/>
              </a:p>
              <a:p>
                <a:pPr algn="just"/>
                <a:r>
                  <a:rPr lang="en-US" sz="1050" dirty="0"/>
                  <a:t>+30 2106643333 | +30 6947-561331</a:t>
                </a:r>
              </a:p>
              <a:p>
                <a:pPr algn="just"/>
                <a:endParaRPr lang="en-US" sz="1050" dirty="0"/>
              </a:p>
              <a:p>
                <a:pPr algn="just"/>
                <a:r>
                  <a:rPr lang="en-US" sz="1050" dirty="0"/>
                  <a:t>smartcitysolutionsgr@gmail.com</a:t>
                </a:r>
              </a:p>
              <a:p>
                <a:pPr algn="just"/>
                <a:endParaRPr lang="en-US" sz="1050" dirty="0"/>
              </a:p>
              <a:p>
                <a:pPr algn="just"/>
                <a:r>
                  <a:rPr lang="en-US" sz="1050" dirty="0"/>
                  <a:t>www.smartcitysolutions.gr</a:t>
                </a:r>
              </a:p>
              <a:p>
                <a:pPr algn="just"/>
                <a:endParaRPr lang="en-US" sz="1050" dirty="0"/>
              </a:p>
              <a:p>
                <a:pPr algn="just"/>
                <a:r>
                  <a:rPr lang="en-US" sz="1050" dirty="0"/>
                  <a:t>19o </a:t>
                </a:r>
                <a:r>
                  <a:rPr lang="el-GR" sz="1050" dirty="0" err="1"/>
                  <a:t>χλμ</a:t>
                </a:r>
                <a:r>
                  <a:rPr lang="el-GR" sz="1050" dirty="0"/>
                  <a:t>. </a:t>
                </a:r>
                <a:r>
                  <a:rPr lang="el-GR" sz="1050" dirty="0" err="1"/>
                  <a:t>Λεωφ.Λαυρίου</a:t>
                </a:r>
                <a:r>
                  <a:rPr lang="en-US" sz="1050" dirty="0"/>
                  <a:t>, 19002 </a:t>
                </a:r>
                <a:r>
                  <a:rPr lang="el-GR" sz="1050" dirty="0"/>
                  <a:t>-Παιανία</a:t>
                </a:r>
                <a:endParaRPr lang="en-US" sz="1050"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19" y="6368751"/>
                <a:ext cx="216025" cy="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1636" y="5402932"/>
                <a:ext cx="186308" cy="18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6778" y="5748114"/>
                <a:ext cx="201166" cy="20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920" y="6051004"/>
                <a:ext cx="258316" cy="25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cSld>
  <p:clrMapOvr>
    <a:masterClrMapping/>
  </p:clrMapOvr>
  <p:transition>
    <p:wipe dir="u"/>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967</Words>
  <Application>Microsoft Office PowerPoint</Application>
  <PresentationFormat>Προβολή στην οθόνη (4:3)</PresentationFormat>
  <Paragraphs>180</Paragraphs>
  <Slides>9</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Tahoma</vt:lpstr>
      <vt:lpstr>Wingdings</vt:lpstr>
      <vt:lpstr>Θέμα του Office</vt:lpstr>
      <vt:lpstr>Παρουσίαση του PowerPoint</vt:lpstr>
      <vt:lpstr>Λίγα λόγια για εμάς</vt:lpstr>
      <vt:lpstr>Η φιλοσοφία μας</vt:lpstr>
      <vt:lpstr>Τομείς δραστηριοποίησης</vt:lpstr>
      <vt:lpstr>Οι υπηρεσίες μας</vt:lpstr>
      <vt:lpstr>Διοργάνωση ψηφιακών εκδηλώσεων</vt:lpstr>
      <vt:lpstr>Υποστήριξη διαδικτυακών εκδηλώσεων</vt:lpstr>
      <vt:lpstr>Ενδεικτικά πακέτα υποστήριξης  διαδικτυακών εκδηλώσεων</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Management</dc:title>
  <dc:creator>Maria</dc:creator>
  <cp:lastModifiedBy>1 1</cp:lastModifiedBy>
  <cp:revision>129</cp:revision>
  <cp:lastPrinted>2021-04-08T10:45:15Z</cp:lastPrinted>
  <dcterms:created xsi:type="dcterms:W3CDTF">2014-04-01T16:40:09Z</dcterms:created>
  <dcterms:modified xsi:type="dcterms:W3CDTF">2021-04-12T11:39:01Z</dcterms:modified>
</cp:coreProperties>
</file>