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7" r:id="rId5"/>
    <p:sldId id="283" r:id="rId6"/>
    <p:sldId id="303" r:id="rId7"/>
    <p:sldId id="315" r:id="rId8"/>
    <p:sldId id="322" r:id="rId9"/>
    <p:sldId id="353" r:id="rId10"/>
    <p:sldId id="334" r:id="rId11"/>
    <p:sldId id="338" r:id="rId12"/>
    <p:sldId id="339" r:id="rId13"/>
    <p:sldId id="340" r:id="rId14"/>
    <p:sldId id="314" r:id="rId15"/>
    <p:sldId id="317" r:id="rId16"/>
    <p:sldId id="31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PILIOTOPOULOU Christina Nikoletta" initials="SCN" lastIdx="5" clrIdx="0">
    <p:extLst>
      <p:ext uri="{19B8F6BF-5375-455C-9EA6-DF929625EA0E}">
        <p15:presenceInfo xmlns:p15="http://schemas.microsoft.com/office/powerpoint/2012/main" userId="S::nspiliotop@intrasoft-intl.com::8fa0ab6a-e94f-431b-8b0f-5798c16e7d1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5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33B917-7D9E-4733-B574-664A0C1AAF75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1BAC91-46FD-4D24-BC8F-272A1DB254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59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DFFCCF-F66D-4BF9-A92C-434375CDC91C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3899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CC6E1-DA42-45C1-8AAC-B250222102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EB1357-4EF2-44AE-B8EE-F79F36611E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06216-C929-4E17-A648-51734ACD1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27AE-C9CF-44E2-9D7C-0436B57D92BF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15825-BA66-4468-AE19-E57F905FB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341C17-B025-4C5A-8EE1-03223DF8A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13818-9A8F-4C11-B65F-F4CDC5019D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440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1B45D-3B73-4337-8908-31ADF0FF7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524BF5-2AB8-4E7F-9BD4-DF601C2B55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6493B-86A0-4CD5-9DF5-C587135C9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27AE-C9CF-44E2-9D7C-0436B57D92BF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C3F1F-ADB4-4B20-AFDD-1C302E99C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79D08-8991-4B54-ABFD-E9D801133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13818-9A8F-4C11-B65F-F4CDC5019D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674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139BED-290D-459D-9B05-9C1D17D2DE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E794E3-61AA-4D9C-BFB3-0E31C89E66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691EE-1F71-4730-BBBC-E7E57FD94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27AE-C9CF-44E2-9D7C-0436B57D92BF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6FC37-0B04-4BB6-9BD1-CD9DA33C1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D963F-D726-408E-9CF3-618AB9815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13818-9A8F-4C11-B65F-F4CDC5019D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88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EAEAEA"/>
              </a:gs>
              <a:gs pos="10000">
                <a:srgbClr val="EAEAEA"/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350" dirty="0"/>
          </a:p>
        </p:txBody>
      </p:sp>
    </p:spTree>
    <p:extLst>
      <p:ext uri="{BB962C8B-B14F-4D97-AF65-F5344CB8AC3E}">
        <p14:creationId xmlns:p14="http://schemas.microsoft.com/office/powerpoint/2010/main" val="1513712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9DD44-12FF-4925-A9A0-6B50B76D5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C02CE0-957F-43F8-A7AB-109655B34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A686F7-ACA3-42A2-B182-B8A581F6C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27AE-C9CF-44E2-9D7C-0436B57D92BF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425F0-6C35-403E-BE16-B7DBB3213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EE70AA-14E8-4A84-950A-E66E38492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13818-9A8F-4C11-B65F-F4CDC5019D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603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7A18D-DA99-4C7B-820E-7F486BFBF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C6B846-E486-4C84-9374-3B13B0DEB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8E97E-8412-4875-963A-F0C75C78A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27AE-C9CF-44E2-9D7C-0436B57D92BF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F03F92-3368-4DEA-9965-AC5D92D3C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BF973-2F03-4FA5-B50B-CD6400535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13818-9A8F-4C11-B65F-F4CDC5019D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408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F0522-83E9-4B4F-8A24-A2B35F4E7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28F83-C7AB-44FD-9FD9-96F217DBD2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AF852E-9367-43C3-AF98-2A94DFAE1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BBF454-872B-40EC-A01A-E9DD30BFC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27AE-C9CF-44E2-9D7C-0436B57D92BF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DF8206-B6DD-4351-BD12-D00998088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E4E9D1-CDE6-4DBA-B70E-EAEEEBD03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13818-9A8F-4C11-B65F-F4CDC5019D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970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F3481-AF3E-4E45-A2CE-2981ECFAB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EDEDFA-540C-4E83-B8F7-0A358E368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EF3327-C6F9-4DC2-B01E-035A4DB6AA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661364-0CB0-4A24-998D-82736357C5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7D4457-604A-4AAB-8E88-87CC23A6B9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EDEBD0-8A04-4D4A-9435-B1B69ADAD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27AE-C9CF-44E2-9D7C-0436B57D92BF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AEFD89-4F68-48D7-B57C-46724B461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97E3D3-C6CB-45A5-A251-75F2550F3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13818-9A8F-4C11-B65F-F4CDC5019D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32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F7411-3141-4ADB-AC3D-28FB2FC6D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476524-C5AE-42F3-BFE1-CCCCA2EC8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27AE-C9CF-44E2-9D7C-0436B57D92BF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388F2A-F821-417E-9910-2399A707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7FF205-07BA-4DD6-A418-C07718B6F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13818-9A8F-4C11-B65F-F4CDC5019D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041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E85CBA-906D-42CA-90E1-4676BDE7C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27AE-C9CF-44E2-9D7C-0436B57D92BF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7C8DEE-E45D-4DF3-B862-EF52B7ED1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79E3A2-2040-446E-9654-E42672E57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13818-9A8F-4C11-B65F-F4CDC5019D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B91998B-4577-4EBB-B3F6-3735E8E03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936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8254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D72A9-1660-47F7-841C-7995578BD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B282C-FE7E-4AE5-B65C-EBA29AED1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6056F7-1D18-4C21-97DD-1E7F8697F2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E7395A-35E0-498D-97F7-87C9FD83E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27AE-C9CF-44E2-9D7C-0436B57D92BF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2AED04-2D4C-48D9-B9B6-7D4907E08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9894BD-FFDE-45B0-8E80-45BB12B21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13818-9A8F-4C11-B65F-F4CDC5019D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043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D141C-46AE-4C52-855C-53A8CB641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0F0B1-2E63-43AA-A50C-E04E24E966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6181FC-7746-4947-90A0-6ABF1F4DD2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C986DD-FC93-41C4-A56B-E912F00EE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27AE-C9CF-44E2-9D7C-0436B57D92BF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514209-15AA-4B10-B1B0-D99D19A96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94E84-C95F-43E8-A806-6B1B154F3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13818-9A8F-4C11-B65F-F4CDC5019D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06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21" Type="http://schemas.microsoft.com/office/2007/relationships/hdphoto" Target="../media/hdphoto4.wdp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microsoft.com/office/2007/relationships/hdphoto" Target="../media/hdphoto2.wdp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19" Type="http://schemas.microsoft.com/office/2007/relationships/hdphoto" Target="../media/hdphoto3.wdp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AE4D171-04CB-4B2E-B726-0DCBBD743824}"/>
              </a:ext>
            </a:extLst>
          </p:cNvPr>
          <p:cNvPicPr/>
          <p:nvPr userDrawn="1"/>
        </p:nvPicPr>
        <p:blipFill>
          <a:blip r:embed="rId14">
            <a:alphaModFix amt="85000"/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77" y="6350884"/>
            <a:ext cx="817600" cy="453258"/>
          </a:xfrm>
          <a:prstGeom prst="rect">
            <a:avLst/>
          </a:prstGeom>
          <a:noFill/>
        </p:spPr>
      </p:pic>
      <p:pic>
        <p:nvPicPr>
          <p:cNvPr id="10" name="Picture 9" descr="A picture containing clipart&#10;&#10;Description generated with high confidence">
            <a:extLst>
              <a:ext uri="{FF2B5EF4-FFF2-40B4-BE49-F238E27FC236}">
                <a16:creationId xmlns:a16="http://schemas.microsoft.com/office/drawing/2014/main" id="{38E9E8C3-F8C2-4404-AE5F-7CED2FD223C1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alphaModFix amt="85000"/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343" y="6423542"/>
            <a:ext cx="1080717" cy="380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26D23DF-FC6F-41B2-8343-0F7A19835AE0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alphaModFix amt="70000"/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2914" y="29877"/>
            <a:ext cx="1456695" cy="41522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CD2FFC9-FB41-4A7C-9907-1FC105D59592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alphaModFix amt="70000"/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2" y="33267"/>
            <a:ext cx="1631023" cy="516018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7AD273-CE02-4924-BCB0-6AFE14988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1177AD-5F5F-4297-91DC-F8E25F4C6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600B7-1835-464B-8F27-7E6E88681A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427AE-C9CF-44E2-9D7C-0436B57D92BF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449CA-7A81-4509-9D11-8CED36D042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7D7DB-0EFC-491B-8D0D-8451824BFF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13818-9A8F-4C11-B65F-F4CDC5019D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513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rQ8OwLN-wk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39723" y="2084693"/>
            <a:ext cx="79565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solidFill>
                  <a:schemeClr val="tx2"/>
                </a:solidFill>
              </a:rPr>
              <a:t>«Ανάπτυξη συστημάτων και εφαρμογών, υπηρεσίες ψηφιοποίησης, παροχή ηλεκτρονικών υπηρεσιών για την υποστήριξη της άμεσης απονομής Σύνταξης στο σύνολο των ασφαλισμένων του ΕΦΚΑ»</a:t>
            </a:r>
            <a:r>
              <a:rPr lang="en-GB" sz="2400" b="1" dirty="0">
                <a:solidFill>
                  <a:schemeClr val="tx2"/>
                </a:solidFill>
              </a:rPr>
              <a:t> (</a:t>
            </a:r>
            <a:r>
              <a:rPr lang="el-GR" sz="2400" b="1" dirty="0">
                <a:solidFill>
                  <a:schemeClr val="tx2"/>
                </a:solidFill>
              </a:rPr>
              <a:t>ΟΠΣ 5014772</a:t>
            </a:r>
            <a:r>
              <a:rPr lang="en-US" sz="2400" b="1" dirty="0">
                <a:solidFill>
                  <a:schemeClr val="tx2"/>
                </a:solidFill>
              </a:rPr>
              <a:t>)</a:t>
            </a:r>
            <a:endParaRPr lang="en-GB" sz="2400" b="1" dirty="0">
              <a:solidFill>
                <a:schemeClr val="tx2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F27A8E5-297E-4988-8597-AFCD22ABC076}"/>
              </a:ext>
            </a:extLst>
          </p:cNvPr>
          <p:cNvSpPr/>
          <p:nvPr/>
        </p:nvSpPr>
        <p:spPr>
          <a:xfrm>
            <a:off x="4673263" y="5925390"/>
            <a:ext cx="2624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Αθήνα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el-GR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22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l-GR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Απριλίου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20</a:t>
            </a:r>
            <a:r>
              <a:rPr lang="el-GR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21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54DC81-A802-430D-A13F-17B05B6E008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21124"/>
          <a:stretch/>
        </p:blipFill>
        <p:spPr>
          <a:xfrm>
            <a:off x="2832985" y="3875610"/>
            <a:ext cx="6788255" cy="1229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605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DEE6D01-2443-4FD4-B544-7E0618534EA7}"/>
              </a:ext>
            </a:extLst>
          </p:cNvPr>
          <p:cNvSpPr txBox="1">
            <a:spLocks/>
          </p:cNvSpPr>
          <p:nvPr/>
        </p:nvSpPr>
        <p:spPr>
          <a:xfrm>
            <a:off x="278177" y="795871"/>
            <a:ext cx="11543710" cy="433783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Υφιστάμενη  - Νέα Διαδικασία – Οφέλη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DF46D11-4E1E-45BD-BB01-DC9BD12FC418}"/>
              </a:ext>
            </a:extLst>
          </p:cNvPr>
          <p:cNvSpPr/>
          <p:nvPr/>
        </p:nvSpPr>
        <p:spPr>
          <a:xfrm>
            <a:off x="476249" y="1477862"/>
            <a:ext cx="11345637" cy="277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Οφέλη </a:t>
            </a:r>
          </a:p>
          <a:p>
            <a:pPr marL="800100" lvl="1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sz="2400" u="sng" dirty="0">
                <a:solidFill>
                  <a:srgbClr val="63727A"/>
                </a:solidFill>
                <a:cs typeface="Arial" pitchFamily="34" charset="0"/>
              </a:rPr>
              <a:t>Αποτελεί π</a:t>
            </a:r>
            <a:r>
              <a:rPr lang="el-GR" altLang="el-GR" sz="2400" u="sng" dirty="0">
                <a:solidFill>
                  <a:srgbClr val="63727A"/>
                </a:solidFill>
                <a:cs typeface="Arial" pitchFamily="34" charset="0"/>
              </a:rPr>
              <a:t>ροϋπόθεση για να επιτευχθεί η αυτοματοποίηση της Διαδικασίας</a:t>
            </a:r>
          </a:p>
          <a:p>
            <a:pPr marL="800100" lvl="1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dirty="0">
                <a:solidFill>
                  <a:srgbClr val="63727A"/>
                </a:solidFill>
                <a:cs typeface="Arial" pitchFamily="34" charset="0"/>
              </a:rPr>
              <a:t>Εξάλειψη φυσικής προσκόμισης δικαιολογητικών / αντικατάσταση από ηλεκτρονικές υπηρεσίας – </a:t>
            </a:r>
            <a:r>
              <a:rPr lang="el-GR" altLang="el-GR" sz="2400" dirty="0" err="1">
                <a:solidFill>
                  <a:srgbClr val="63727A"/>
                </a:solidFill>
                <a:cs typeface="Arial" pitchFamily="34" charset="0"/>
              </a:rPr>
              <a:t>διαλειτουργικότητα</a:t>
            </a:r>
            <a:r>
              <a:rPr lang="el-GR" altLang="el-GR" sz="2400" dirty="0">
                <a:solidFill>
                  <a:srgbClr val="63727A"/>
                </a:solidFill>
                <a:cs typeface="Arial" pitchFamily="34" charset="0"/>
              </a:rPr>
              <a:t> </a:t>
            </a:r>
          </a:p>
          <a:p>
            <a:pPr marL="800100" lvl="1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dirty="0">
                <a:solidFill>
                  <a:srgbClr val="63727A"/>
                </a:solidFill>
                <a:cs typeface="Arial" pitchFamily="34" charset="0"/>
              </a:rPr>
              <a:t>Καλύτερη υπηρεσία προς τον πολίτη</a:t>
            </a:r>
          </a:p>
          <a:p>
            <a:pPr marL="800100" lvl="1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dirty="0">
                <a:solidFill>
                  <a:srgbClr val="63727A"/>
                </a:solidFill>
                <a:cs typeface="Arial" pitchFamily="34" charset="0"/>
              </a:rPr>
              <a:t>Μείωση γραφειοκρατίας –</a:t>
            </a:r>
            <a:r>
              <a:rPr lang="en-US" altLang="el-GR" sz="2400" dirty="0">
                <a:solidFill>
                  <a:srgbClr val="63727A"/>
                </a:solidFill>
                <a:cs typeface="Arial" pitchFamily="34" charset="0"/>
              </a:rPr>
              <a:t> </a:t>
            </a:r>
            <a:r>
              <a:rPr lang="el-GR" altLang="el-GR" sz="2400" dirty="0">
                <a:solidFill>
                  <a:srgbClr val="63727A"/>
                </a:solidFill>
                <a:cs typeface="Arial" pitchFamily="34" charset="0"/>
              </a:rPr>
              <a:t>ηλεκτρονικό αρχείο</a:t>
            </a:r>
          </a:p>
          <a:p>
            <a:pPr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defRPr/>
            </a:pPr>
            <a:endParaRPr lang="el-GR" altLang="el-GR" sz="2400" dirty="0">
              <a:solidFill>
                <a:srgbClr val="63727A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845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DB90F-D146-4AA2-8AF2-2D48DF1F1580}"/>
              </a:ext>
            </a:extLst>
          </p:cNvPr>
          <p:cNvSpPr txBox="1">
            <a:spLocks/>
          </p:cNvSpPr>
          <p:nvPr/>
        </p:nvSpPr>
        <p:spPr>
          <a:xfrm>
            <a:off x="5278781" y="620720"/>
            <a:ext cx="6157545" cy="5523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  <a:defRPr sz="6000" b="1">
                <a:solidFill>
                  <a:schemeClr val="tx2"/>
                </a:solidFill>
                <a:ea typeface="+mj-ea"/>
                <a:cs typeface="+mj-cs"/>
              </a:defRPr>
            </a:lvl1pPr>
          </a:lstStyle>
          <a:p>
            <a:r>
              <a:rPr lang="el-GR" altLang="el-GR" sz="4800" dirty="0">
                <a:solidFill>
                  <a:srgbClr val="63727A"/>
                </a:solidFill>
                <a:cs typeface="Arial" pitchFamily="34" charset="0"/>
              </a:rPr>
              <a:t>Παρουσίαση Λογισμικού</a:t>
            </a:r>
            <a:endParaRPr lang="en-US" sz="4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Graphic 3" descr="Share">
            <a:extLst>
              <a:ext uri="{FF2B5EF4-FFF2-40B4-BE49-F238E27FC236}">
                <a16:creationId xmlns:a16="http://schemas.microsoft.com/office/drawing/2014/main" id="{642FF629-5F49-4475-BF83-55C8E874B2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7103" y="1436703"/>
            <a:ext cx="3984594" cy="3984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279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DB90F-D146-4AA2-8AF2-2D48DF1F1580}"/>
              </a:ext>
            </a:extLst>
          </p:cNvPr>
          <p:cNvSpPr txBox="1">
            <a:spLocks/>
          </p:cNvSpPr>
          <p:nvPr/>
        </p:nvSpPr>
        <p:spPr>
          <a:xfrm>
            <a:off x="5278781" y="620720"/>
            <a:ext cx="6157545" cy="5523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  <a:defRPr sz="6000" b="1">
                <a:solidFill>
                  <a:schemeClr val="tx2"/>
                </a:solidFill>
                <a:ea typeface="+mj-ea"/>
                <a:cs typeface="+mj-cs"/>
              </a:defRPr>
            </a:lvl1pPr>
          </a:lstStyle>
          <a:p>
            <a:pPr fontAlgn="base">
              <a:lnSpc>
                <a:spcPct val="150000"/>
              </a:lnSpc>
              <a:spcAft>
                <a:spcPct val="0"/>
              </a:spcAft>
              <a:buClr>
                <a:srgbClr val="00C1EF"/>
              </a:buClr>
              <a:defRPr/>
            </a:pPr>
            <a:r>
              <a:rPr lang="el-GR" altLang="el-GR" sz="4800" dirty="0">
                <a:solidFill>
                  <a:srgbClr val="63727A"/>
                </a:solidFill>
                <a:cs typeface="Arial" pitchFamily="34" charset="0"/>
              </a:rPr>
              <a:t>Ερωτήσεις - Απαντήσεις</a:t>
            </a:r>
            <a:endParaRPr lang="en-US" altLang="el-GR" sz="4800" dirty="0">
              <a:solidFill>
                <a:srgbClr val="63727A"/>
              </a:solidFill>
              <a:cs typeface="Arial" pitchFamily="34" charset="0"/>
            </a:endParaRPr>
          </a:p>
        </p:txBody>
      </p:sp>
      <p:pic>
        <p:nvPicPr>
          <p:cNvPr id="6" name="Graphic 5" descr="Questions">
            <a:extLst>
              <a:ext uri="{FF2B5EF4-FFF2-40B4-BE49-F238E27FC236}">
                <a16:creationId xmlns:a16="http://schemas.microsoft.com/office/drawing/2014/main" id="{CEB56BC3-51E4-4DA7-BC47-A010EFB752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08074" y="1695431"/>
            <a:ext cx="3771938" cy="3771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863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DEE6D01-2443-4FD4-B544-7E0618534EA7}"/>
              </a:ext>
            </a:extLst>
          </p:cNvPr>
          <p:cNvSpPr txBox="1">
            <a:spLocks/>
          </p:cNvSpPr>
          <p:nvPr/>
        </p:nvSpPr>
        <p:spPr>
          <a:xfrm>
            <a:off x="278177" y="795871"/>
            <a:ext cx="11543710" cy="433783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l-GR" sz="2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B9E0A8E-7A6B-4B1C-A7F9-A037070415D6}"/>
              </a:ext>
            </a:extLst>
          </p:cNvPr>
          <p:cNvSpPr/>
          <p:nvPr/>
        </p:nvSpPr>
        <p:spPr>
          <a:xfrm>
            <a:off x="278177" y="1395120"/>
            <a:ext cx="9384657" cy="846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defRPr/>
            </a:pPr>
            <a:r>
              <a:rPr lang="el-GR" altLang="el-GR" sz="2400" dirty="0">
                <a:solidFill>
                  <a:srgbClr val="63727A"/>
                </a:solidFill>
                <a:cs typeface="Arial" pitchFamily="34" charset="0"/>
              </a:rPr>
              <a:t>Ευχαριστούμε</a:t>
            </a:r>
          </a:p>
          <a:p>
            <a:pPr marL="800100" lvl="1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endParaRPr lang="el-GR" altLang="el-GR" sz="2400" dirty="0">
              <a:solidFill>
                <a:srgbClr val="63727A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766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DB90F-D146-4AA2-8AF2-2D48DF1F1580}"/>
              </a:ext>
            </a:extLst>
          </p:cNvPr>
          <p:cNvSpPr txBox="1">
            <a:spLocks/>
          </p:cNvSpPr>
          <p:nvPr/>
        </p:nvSpPr>
        <p:spPr>
          <a:xfrm>
            <a:off x="5278781" y="620720"/>
            <a:ext cx="6157545" cy="5523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  <a:defRPr sz="6000" b="1">
                <a:solidFill>
                  <a:schemeClr val="tx2"/>
                </a:solidFill>
                <a:ea typeface="+mj-ea"/>
                <a:cs typeface="+mj-cs"/>
              </a:defRPr>
            </a:lvl1pPr>
          </a:lstStyle>
          <a:p>
            <a:r>
              <a:rPr lang="el-G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Εφαρμογή Συλλόγων Υγειονομικών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2" name="Picture 11" descr="A hand holding a toothbrush&#10;&#10;Description automatically generated">
            <a:extLst>
              <a:ext uri="{FF2B5EF4-FFF2-40B4-BE49-F238E27FC236}">
                <a16:creationId xmlns:a16="http://schemas.microsoft.com/office/drawing/2014/main" id="{C660094E-D710-4209-A920-04E9F386353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771" y="1796566"/>
            <a:ext cx="3684191" cy="36841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51003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E4E5F48-83FB-40AB-8267-E14CBB0CBF74}"/>
              </a:ext>
            </a:extLst>
          </p:cNvPr>
          <p:cNvSpPr txBox="1">
            <a:spLocks/>
          </p:cNvSpPr>
          <p:nvPr/>
        </p:nvSpPr>
        <p:spPr>
          <a:xfrm>
            <a:off x="278177" y="795871"/>
            <a:ext cx="11543710" cy="433783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Επισκόπηση Παρουσίασης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B6E8FF-93F0-465B-B85F-A0DBDF3DBBBF}"/>
              </a:ext>
            </a:extLst>
          </p:cNvPr>
          <p:cNvSpPr/>
          <p:nvPr/>
        </p:nvSpPr>
        <p:spPr>
          <a:xfrm>
            <a:off x="278177" y="1501651"/>
            <a:ext cx="9384657" cy="3913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dirty="0">
                <a:solidFill>
                  <a:srgbClr val="63727A"/>
                </a:solidFill>
                <a:cs typeface="Arial" pitchFamily="34" charset="0"/>
              </a:rPr>
              <a:t>Επισκόπηση Προγράμματος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dirty="0">
                <a:solidFill>
                  <a:srgbClr val="63727A"/>
                </a:solidFill>
                <a:cs typeface="Arial" pitchFamily="34" charset="0"/>
              </a:rPr>
              <a:t>Σύντομη περιγραφή Έργου - Αυτοματοποίηση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dirty="0">
                <a:solidFill>
                  <a:srgbClr val="63727A"/>
                </a:solidFill>
                <a:cs typeface="Arial" pitchFamily="34" charset="0"/>
              </a:rPr>
              <a:t>Υφιστάμενη  - Νέα Διαδικασία – Οφέλη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dirty="0">
                <a:solidFill>
                  <a:srgbClr val="63727A"/>
                </a:solidFill>
                <a:cs typeface="Arial" pitchFamily="34" charset="0"/>
              </a:rPr>
              <a:t>Παρουσίαση λογισμικού </a:t>
            </a:r>
          </a:p>
          <a:p>
            <a:pPr marL="800100" lvl="1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dirty="0">
                <a:solidFill>
                  <a:srgbClr val="63727A"/>
                </a:solidFill>
                <a:cs typeface="Arial" pitchFamily="34" charset="0"/>
              </a:rPr>
              <a:t>Βασική λειτουργικότητα</a:t>
            </a:r>
          </a:p>
          <a:p>
            <a:pPr marL="800100" lvl="1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dirty="0">
                <a:solidFill>
                  <a:srgbClr val="63727A"/>
                </a:solidFill>
                <a:cs typeface="Arial" pitchFamily="34" charset="0"/>
              </a:rPr>
              <a:t>Ενδεικτικά σενάρια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dirty="0">
                <a:solidFill>
                  <a:srgbClr val="63727A"/>
                </a:solidFill>
                <a:cs typeface="Arial" pitchFamily="34" charset="0"/>
              </a:rPr>
              <a:t>Ερωτήσεις - Απαντήσεις</a:t>
            </a:r>
          </a:p>
        </p:txBody>
      </p:sp>
    </p:spTree>
    <p:extLst>
      <p:ext uri="{BB962C8B-B14F-4D97-AF65-F5344CB8AC3E}">
        <p14:creationId xmlns:p14="http://schemas.microsoft.com/office/powerpoint/2010/main" val="197767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DB90F-D146-4AA2-8AF2-2D48DF1F1580}"/>
              </a:ext>
            </a:extLst>
          </p:cNvPr>
          <p:cNvSpPr txBox="1">
            <a:spLocks/>
          </p:cNvSpPr>
          <p:nvPr/>
        </p:nvSpPr>
        <p:spPr>
          <a:xfrm>
            <a:off x="5278781" y="620720"/>
            <a:ext cx="6157545" cy="5523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  <a:defRPr sz="6000" b="1">
                <a:solidFill>
                  <a:schemeClr val="tx2"/>
                </a:solidFill>
                <a:ea typeface="+mj-ea"/>
                <a:cs typeface="+mj-cs"/>
              </a:defRPr>
            </a:lvl1pPr>
          </a:lstStyle>
          <a:p>
            <a:r>
              <a:rPr lang="el-GR" sz="4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Εισαγωγή Ψηφιακής Σύνταξης ΑΤΛΑΣ</a:t>
            </a:r>
            <a:endParaRPr lang="el-GR" sz="4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Graphic 4" descr="Checklist RTL">
            <a:extLst>
              <a:ext uri="{FF2B5EF4-FFF2-40B4-BE49-F238E27FC236}">
                <a16:creationId xmlns:a16="http://schemas.microsoft.com/office/drawing/2014/main" id="{2BC52642-950E-4C9A-835A-DCDF28C384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5674" y="1543031"/>
            <a:ext cx="3771938" cy="3771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074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DEE6D01-2443-4FD4-B544-7E0618534EA7}"/>
              </a:ext>
            </a:extLst>
          </p:cNvPr>
          <p:cNvSpPr txBox="1">
            <a:spLocks/>
          </p:cNvSpPr>
          <p:nvPr/>
        </p:nvSpPr>
        <p:spPr>
          <a:xfrm>
            <a:off x="278177" y="795871"/>
            <a:ext cx="11543710" cy="433783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Εισαγωγή Ψηφιακής Σύνταξης ΑΤΛΑΣ - Σύντομη περιγραφή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05F0697-E372-40BB-94A8-ECD061506DED}"/>
              </a:ext>
            </a:extLst>
          </p:cNvPr>
          <p:cNvSpPr/>
          <p:nvPr/>
        </p:nvSpPr>
        <p:spPr>
          <a:xfrm>
            <a:off x="278177" y="1386242"/>
            <a:ext cx="9384657" cy="3924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n-US" altLang="el-GR" sz="2400" b="1" dirty="0">
                <a:solidFill>
                  <a:srgbClr val="63727A"/>
                </a:solidFill>
                <a:cs typeface="Arial" pitchFamily="34" charset="0"/>
                <a:hlinkClick r:id="rId2"/>
              </a:rPr>
              <a:t>Video </a:t>
            </a:r>
            <a:r>
              <a:rPr lang="el-GR" altLang="el-GR" sz="2400" b="1" dirty="0">
                <a:solidFill>
                  <a:srgbClr val="63727A"/>
                </a:solidFill>
                <a:cs typeface="Arial" pitchFamily="34" charset="0"/>
                <a:hlinkClick r:id="rId2"/>
              </a:rPr>
              <a:t>Παρουσίασης</a:t>
            </a:r>
            <a:endParaRPr lang="el-GR" altLang="el-GR" sz="2400" b="1" dirty="0">
              <a:solidFill>
                <a:srgbClr val="63727A"/>
              </a:solidFill>
              <a:cs typeface="Arial" pitchFamily="34" charset="0"/>
            </a:endParaRPr>
          </a:p>
          <a:p>
            <a:pPr lvl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defRPr/>
            </a:pPr>
            <a:endParaRPr lang="el-GR" altLang="el-GR" sz="2400" b="1" dirty="0">
              <a:solidFill>
                <a:srgbClr val="63727A"/>
              </a:solidFill>
              <a:cs typeface="Arial" pitchFamily="34" charset="0"/>
            </a:endParaRPr>
          </a:p>
          <a:p>
            <a:pPr marL="342900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b="1" dirty="0">
                <a:solidFill>
                  <a:srgbClr val="63727A"/>
                </a:solidFill>
                <a:cs typeface="Arial" pitchFamily="34" charset="0"/>
              </a:rPr>
              <a:t>Σύντομη περιγραφή</a:t>
            </a:r>
          </a:p>
          <a:p>
            <a:pPr marL="800100" lvl="1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b="1" dirty="0">
                <a:solidFill>
                  <a:srgbClr val="63727A"/>
                </a:solidFill>
                <a:cs typeface="Arial" pitchFamily="34" charset="0"/>
              </a:rPr>
              <a:t>Αίτηση μέσω Διαδικτύου</a:t>
            </a:r>
          </a:p>
          <a:p>
            <a:pPr marL="800100" lvl="1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b="1" dirty="0">
                <a:solidFill>
                  <a:srgbClr val="63727A"/>
                </a:solidFill>
                <a:cs typeface="Arial" pitchFamily="34" charset="0"/>
              </a:rPr>
              <a:t>Χωρίς να απαιτείται φυσική παρουσία (αιτούντα)</a:t>
            </a:r>
          </a:p>
          <a:p>
            <a:pPr marL="800100" lvl="1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b="1" u="sng" dirty="0">
                <a:solidFill>
                  <a:srgbClr val="63727A"/>
                </a:solidFill>
                <a:cs typeface="Arial" pitchFamily="34" charset="0"/>
              </a:rPr>
              <a:t>Άντληση δικαιολογητικών με </a:t>
            </a:r>
            <a:r>
              <a:rPr lang="el-GR" altLang="el-GR" sz="2400" b="1" u="sng" dirty="0" err="1">
                <a:solidFill>
                  <a:srgbClr val="63727A"/>
                </a:solidFill>
                <a:cs typeface="Arial" pitchFamily="34" charset="0"/>
              </a:rPr>
              <a:t>Διαλειτουργικότητα</a:t>
            </a:r>
            <a:r>
              <a:rPr lang="el-GR" altLang="el-GR" sz="2400" b="1" u="sng" dirty="0">
                <a:solidFill>
                  <a:srgbClr val="63727A"/>
                </a:solidFill>
                <a:cs typeface="Arial" pitchFamily="34" charset="0"/>
              </a:rPr>
              <a:t> </a:t>
            </a:r>
          </a:p>
          <a:p>
            <a:pPr marL="800100" lvl="1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b="1" dirty="0">
                <a:solidFill>
                  <a:srgbClr val="63727A"/>
                </a:solidFill>
                <a:cs typeface="Arial" pitchFamily="34" charset="0"/>
              </a:rPr>
              <a:t>Αυτόματα Χωρίς παρέμβαση από χρήστη</a:t>
            </a:r>
          </a:p>
          <a:p>
            <a:pPr marL="800100" lvl="1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b="1" dirty="0">
                <a:solidFill>
                  <a:srgbClr val="63727A"/>
                </a:solidFill>
                <a:cs typeface="Arial" pitchFamily="34" charset="0"/>
              </a:rPr>
              <a:t>Άμεσα (μερικά λεπτά μετά την υποβολή) </a:t>
            </a:r>
          </a:p>
          <a:p>
            <a:pPr marL="800100" lvl="1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b="1" dirty="0">
                <a:solidFill>
                  <a:srgbClr val="63727A"/>
                </a:solidFill>
                <a:cs typeface="Arial" pitchFamily="34" charset="0"/>
              </a:rPr>
              <a:t>Αξιοποιώντας την ασφαλιστική Ιστορία ΑΤΛΑΣ</a:t>
            </a:r>
          </a:p>
          <a:p>
            <a:pPr lvl="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defRPr/>
            </a:pPr>
            <a:endParaRPr lang="el-GR" altLang="el-GR" sz="2400" dirty="0">
              <a:solidFill>
                <a:srgbClr val="63727A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335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DEE6D01-2443-4FD4-B544-7E0618534EA7}"/>
              </a:ext>
            </a:extLst>
          </p:cNvPr>
          <p:cNvSpPr txBox="1">
            <a:spLocks/>
          </p:cNvSpPr>
          <p:nvPr/>
        </p:nvSpPr>
        <p:spPr>
          <a:xfrm>
            <a:off x="278177" y="795871"/>
            <a:ext cx="11543710" cy="433783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2400" b="1">
                <a:solidFill>
                  <a:schemeClr val="tx1">
                    <a:lumMod val="50000"/>
                    <a:lumOff val="50000"/>
                  </a:schemeClr>
                </a:solidFill>
              </a:rPr>
              <a:t>Διαλειτουργικότητα </a:t>
            </a:r>
            <a:r>
              <a:rPr lang="el-G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Ψηφιακής Σύνταξης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929027-7922-41E8-9F11-F767CB91C2BA}"/>
              </a:ext>
            </a:extLst>
          </p:cNvPr>
          <p:cNvSpPr txBox="1"/>
          <p:nvPr/>
        </p:nvSpPr>
        <p:spPr>
          <a:xfrm>
            <a:off x="3135341" y="1733550"/>
            <a:ext cx="1900866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/>
              <a:t> Αντ’ αυτού / ΚΕΠ</a:t>
            </a:r>
            <a:endParaRPr lang="en-US" sz="2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788721-100D-4C1E-AC2C-CAD356A015B3}"/>
              </a:ext>
            </a:extLst>
          </p:cNvPr>
          <p:cNvSpPr txBox="1"/>
          <p:nvPr/>
        </p:nvSpPr>
        <p:spPr>
          <a:xfrm>
            <a:off x="5363173" y="1733550"/>
            <a:ext cx="812916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l-GR" sz="2000" b="1" dirty="0"/>
              <a:t>Αιτών</a:t>
            </a:r>
            <a:endParaRPr lang="en-US" sz="20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0A6CC1-1677-4477-9961-E186E28203B2}"/>
              </a:ext>
            </a:extLst>
          </p:cNvPr>
          <p:cNvSpPr txBox="1"/>
          <p:nvPr/>
        </p:nvSpPr>
        <p:spPr>
          <a:xfrm>
            <a:off x="6533902" y="1733550"/>
            <a:ext cx="1571264" cy="4001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l-GR" sz="2000" b="1" dirty="0"/>
              <a:t>Εκπρόσωπος</a:t>
            </a:r>
            <a:endParaRPr lang="en-US" sz="20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0E891F-B27F-47BB-AEF7-00302CB9D38C}"/>
              </a:ext>
            </a:extLst>
          </p:cNvPr>
          <p:cNvSpPr txBox="1"/>
          <p:nvPr/>
        </p:nvSpPr>
        <p:spPr>
          <a:xfrm>
            <a:off x="8141945" y="2857500"/>
            <a:ext cx="1490280" cy="707886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l-GR" sz="2000" b="1" dirty="0">
                <a:solidFill>
                  <a:schemeClr val="accent4">
                    <a:lumMod val="75000"/>
                  </a:schemeClr>
                </a:solidFill>
              </a:rPr>
              <a:t>ΕΛ.ΑΣ. </a:t>
            </a:r>
          </a:p>
          <a:p>
            <a:pPr algn="ctr"/>
            <a:r>
              <a:rPr lang="el-GR" sz="2000" b="1" dirty="0">
                <a:solidFill>
                  <a:schemeClr val="accent4">
                    <a:lumMod val="75000"/>
                  </a:schemeClr>
                </a:solidFill>
              </a:rPr>
              <a:t>(Ταυτότητα)</a:t>
            </a:r>
            <a:endParaRPr lang="en-US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827F14-B1C2-417F-A171-A584DE51BB64}"/>
              </a:ext>
            </a:extLst>
          </p:cNvPr>
          <p:cNvSpPr txBox="1"/>
          <p:nvPr/>
        </p:nvSpPr>
        <p:spPr>
          <a:xfrm>
            <a:off x="8081725" y="3898810"/>
            <a:ext cx="2306081" cy="707886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>
                <a:solidFill>
                  <a:schemeClr val="accent4">
                    <a:lumMod val="75000"/>
                  </a:schemeClr>
                </a:solidFill>
              </a:rPr>
              <a:t>Ένωση Τραπεζών 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</a:rPr>
              <a:t>IBAN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DB2972-2B84-43A3-9E55-41AEFBD5B0AD}"/>
              </a:ext>
            </a:extLst>
          </p:cNvPr>
          <p:cNvSpPr txBox="1"/>
          <p:nvPr/>
        </p:nvSpPr>
        <p:spPr>
          <a:xfrm>
            <a:off x="8060993" y="5090673"/>
            <a:ext cx="3142463" cy="40011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l-GR" sz="2000" b="1" dirty="0">
                <a:solidFill>
                  <a:schemeClr val="accent4">
                    <a:lumMod val="75000"/>
                  </a:schemeClr>
                </a:solidFill>
              </a:rPr>
              <a:t>Εγγυτέρων/Οικογενειακής</a:t>
            </a:r>
            <a:endParaRPr lang="en-US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E21E91-6E73-41E6-96EA-3AE2ED7281D6}"/>
              </a:ext>
            </a:extLst>
          </p:cNvPr>
          <p:cNvSpPr txBox="1"/>
          <p:nvPr/>
        </p:nvSpPr>
        <p:spPr>
          <a:xfrm>
            <a:off x="4702853" y="3903324"/>
            <a:ext cx="2091632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/>
              <a:t>Ψηφιακή Σύνταξη Άτλας</a:t>
            </a:r>
            <a:endParaRPr lang="en-US" sz="20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0091AA-3763-49C4-BEA3-7B93C3AEE464}"/>
              </a:ext>
            </a:extLst>
          </p:cNvPr>
          <p:cNvSpPr txBox="1"/>
          <p:nvPr/>
        </p:nvSpPr>
        <p:spPr>
          <a:xfrm>
            <a:off x="1574143" y="2753059"/>
            <a:ext cx="1652312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Web </a:t>
            </a:r>
            <a:r>
              <a:rPr lang="el-GR" sz="2000" b="1" dirty="0">
                <a:solidFill>
                  <a:schemeClr val="accent1">
                    <a:lumMod val="75000"/>
                  </a:schemeClr>
                </a:solidFill>
              </a:rPr>
              <a:t>Μητρώο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55B9166-3E9B-47A5-B147-813A10358F8B}"/>
              </a:ext>
            </a:extLst>
          </p:cNvPr>
          <p:cNvSpPr txBox="1"/>
          <p:nvPr/>
        </p:nvSpPr>
        <p:spPr>
          <a:xfrm>
            <a:off x="2281900" y="3423894"/>
            <a:ext cx="853440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l-GR" sz="2000" b="1" dirty="0">
                <a:solidFill>
                  <a:schemeClr val="accent1">
                    <a:lumMod val="75000"/>
                  </a:schemeClr>
                </a:solidFill>
              </a:rPr>
              <a:t>ΑΤΛΑΣ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CFC4630-64FF-4632-A37E-907C1AC59C7E}"/>
              </a:ext>
            </a:extLst>
          </p:cNvPr>
          <p:cNvSpPr txBox="1"/>
          <p:nvPr/>
        </p:nvSpPr>
        <p:spPr>
          <a:xfrm>
            <a:off x="2362628" y="4756071"/>
            <a:ext cx="772712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KEAO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E43706-F41D-4AAC-946A-99C6DFE1D171}"/>
              </a:ext>
            </a:extLst>
          </p:cNvPr>
          <p:cNvSpPr txBox="1"/>
          <p:nvPr/>
        </p:nvSpPr>
        <p:spPr>
          <a:xfrm>
            <a:off x="2363430" y="5464278"/>
            <a:ext cx="768160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l-GR" sz="2000" b="1" dirty="0">
                <a:solidFill>
                  <a:schemeClr val="accent1">
                    <a:lumMod val="75000"/>
                  </a:schemeClr>
                </a:solidFill>
              </a:rPr>
              <a:t>ΚΕΠΑ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7D436A1-2A5F-4B6A-A3FF-98B48E5716E3}"/>
              </a:ext>
            </a:extLst>
          </p:cNvPr>
          <p:cNvSpPr txBox="1"/>
          <p:nvPr/>
        </p:nvSpPr>
        <p:spPr>
          <a:xfrm>
            <a:off x="994941" y="4054955"/>
            <a:ext cx="2133213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l-GR" sz="2000" b="1" dirty="0" err="1">
                <a:solidFill>
                  <a:schemeClr val="accent1">
                    <a:lumMod val="75000"/>
                  </a:schemeClr>
                </a:solidFill>
              </a:rPr>
              <a:t>Επανυπολογισμός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D7ADD33B-F75F-4BEF-95F8-95FB69FDC07E}"/>
              </a:ext>
            </a:extLst>
          </p:cNvPr>
          <p:cNvCxnSpPr>
            <a:cxnSpLocks/>
            <a:stCxn id="10" idx="1"/>
          </p:cNvCxnSpPr>
          <p:nvPr/>
        </p:nvCxnSpPr>
        <p:spPr>
          <a:xfrm rot="10800000">
            <a:off x="3167843" y="2929843"/>
            <a:ext cx="1535011" cy="1327424"/>
          </a:xfrm>
          <a:prstGeom prst="bentConnector3">
            <a:avLst>
              <a:gd name="adj1" fmla="val 50000"/>
            </a:avLst>
          </a:prstGeom>
          <a:ln w="28575">
            <a:headEnd type="arrow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or: Elbow 30">
            <a:extLst>
              <a:ext uri="{FF2B5EF4-FFF2-40B4-BE49-F238E27FC236}">
                <a16:creationId xmlns:a16="http://schemas.microsoft.com/office/drawing/2014/main" id="{AC071A2E-C018-406F-94DB-195678A93A59}"/>
              </a:ext>
            </a:extLst>
          </p:cNvPr>
          <p:cNvCxnSpPr>
            <a:cxnSpLocks/>
            <a:stCxn id="7" idx="1"/>
            <a:endCxn id="10" idx="3"/>
          </p:cNvCxnSpPr>
          <p:nvPr/>
        </p:nvCxnSpPr>
        <p:spPr>
          <a:xfrm rot="10800000" flipV="1">
            <a:off x="6794485" y="3211443"/>
            <a:ext cx="1347460" cy="1045824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613B55CA-4F48-4043-BB00-F36E3D8E0B13}"/>
              </a:ext>
            </a:extLst>
          </p:cNvPr>
          <p:cNvCxnSpPr>
            <a:cxnSpLocks/>
            <a:stCxn id="8" idx="1"/>
            <a:endCxn id="10" idx="3"/>
          </p:cNvCxnSpPr>
          <p:nvPr/>
        </p:nvCxnSpPr>
        <p:spPr>
          <a:xfrm rot="10800000" flipV="1">
            <a:off x="6794485" y="4252753"/>
            <a:ext cx="1287240" cy="4514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CC1CFF38-76E9-4066-BAB7-1580E56F6233}"/>
              </a:ext>
            </a:extLst>
          </p:cNvPr>
          <p:cNvCxnSpPr>
            <a:cxnSpLocks/>
            <a:stCxn id="9" idx="1"/>
            <a:endCxn id="10" idx="3"/>
          </p:cNvCxnSpPr>
          <p:nvPr/>
        </p:nvCxnSpPr>
        <p:spPr>
          <a:xfrm rot="10800000">
            <a:off x="6794485" y="4257268"/>
            <a:ext cx="1266508" cy="1033461"/>
          </a:xfrm>
          <a:prstGeom prst="bentConnector3">
            <a:avLst>
              <a:gd name="adj1" fmla="val 47192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or: Elbow 40">
            <a:extLst>
              <a:ext uri="{FF2B5EF4-FFF2-40B4-BE49-F238E27FC236}">
                <a16:creationId xmlns:a16="http://schemas.microsoft.com/office/drawing/2014/main" id="{6542DB79-D0EB-4866-8F6C-6EE9CBE7DE31}"/>
              </a:ext>
            </a:extLst>
          </p:cNvPr>
          <p:cNvCxnSpPr>
            <a:cxnSpLocks/>
            <a:stCxn id="10" idx="1"/>
          </p:cNvCxnSpPr>
          <p:nvPr/>
        </p:nvCxnSpPr>
        <p:spPr>
          <a:xfrm rot="10800000">
            <a:off x="3112789" y="3749409"/>
            <a:ext cx="1590065" cy="507858"/>
          </a:xfrm>
          <a:prstGeom prst="bentConnector3">
            <a:avLst>
              <a:gd name="adj1" fmla="val 48722"/>
            </a:avLst>
          </a:prstGeom>
          <a:ln w="28575">
            <a:headEnd type="arrow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or: Elbow 42">
            <a:extLst>
              <a:ext uri="{FF2B5EF4-FFF2-40B4-BE49-F238E27FC236}">
                <a16:creationId xmlns:a16="http://schemas.microsoft.com/office/drawing/2014/main" id="{3C7A4C6E-F1A6-41DA-B291-061B0EFB1F19}"/>
              </a:ext>
            </a:extLst>
          </p:cNvPr>
          <p:cNvCxnSpPr>
            <a:cxnSpLocks/>
            <a:stCxn id="10" idx="1"/>
            <a:endCxn id="15" idx="3"/>
          </p:cNvCxnSpPr>
          <p:nvPr/>
        </p:nvCxnSpPr>
        <p:spPr>
          <a:xfrm rot="10800000">
            <a:off x="3128155" y="4255011"/>
            <a:ext cx="1574699" cy="2257"/>
          </a:xfrm>
          <a:prstGeom prst="bentConnector3">
            <a:avLst>
              <a:gd name="adj1" fmla="val 50000"/>
            </a:avLst>
          </a:prstGeom>
          <a:ln w="28575">
            <a:headEnd type="arrow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or: Elbow 44">
            <a:extLst>
              <a:ext uri="{FF2B5EF4-FFF2-40B4-BE49-F238E27FC236}">
                <a16:creationId xmlns:a16="http://schemas.microsoft.com/office/drawing/2014/main" id="{1EBF7A51-82AA-4108-87B6-225A06BB9CB9}"/>
              </a:ext>
            </a:extLst>
          </p:cNvPr>
          <p:cNvCxnSpPr>
            <a:cxnSpLocks/>
            <a:stCxn id="10" idx="1"/>
            <a:endCxn id="13" idx="3"/>
          </p:cNvCxnSpPr>
          <p:nvPr/>
        </p:nvCxnSpPr>
        <p:spPr>
          <a:xfrm rot="10800000" flipV="1">
            <a:off x="3135341" y="4257266"/>
            <a:ext cx="1567513" cy="698859"/>
          </a:xfrm>
          <a:prstGeom prst="bentConnector3">
            <a:avLst>
              <a:gd name="adj1" fmla="val 49028"/>
            </a:avLst>
          </a:prstGeom>
          <a:ln w="28575">
            <a:headEnd type="arrow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BD95F5AD-3E32-4D6E-9A5B-7272BEBDAEF1}"/>
              </a:ext>
            </a:extLst>
          </p:cNvPr>
          <p:cNvCxnSpPr>
            <a:cxnSpLocks/>
            <a:endCxn id="14" idx="3"/>
          </p:cNvCxnSpPr>
          <p:nvPr/>
        </p:nvCxnSpPr>
        <p:spPr>
          <a:xfrm rot="10800000" flipV="1">
            <a:off x="3131590" y="4263329"/>
            <a:ext cx="1586984" cy="1401004"/>
          </a:xfrm>
          <a:prstGeom prst="bentConnector3">
            <a:avLst>
              <a:gd name="adj1" fmla="val 49360"/>
            </a:avLst>
          </a:prstGeom>
          <a:ln w="28575">
            <a:headEnd type="arrow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991C94C6-5B34-4FD7-BB0E-060E032CD4BD}"/>
              </a:ext>
            </a:extLst>
          </p:cNvPr>
          <p:cNvCxnSpPr>
            <a:cxnSpLocks/>
            <a:endCxn id="10" idx="0"/>
          </p:cNvCxnSpPr>
          <p:nvPr/>
        </p:nvCxnSpPr>
        <p:spPr>
          <a:xfrm rot="16200000" flipH="1">
            <a:off x="4861686" y="3016341"/>
            <a:ext cx="1769664" cy="4302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B7114C36-1DCB-400B-BB9C-06DF476095AD}"/>
              </a:ext>
            </a:extLst>
          </p:cNvPr>
          <p:cNvCxnSpPr>
            <a:cxnSpLocks/>
            <a:stCxn id="2" idx="2"/>
            <a:endCxn id="10" idx="0"/>
          </p:cNvCxnSpPr>
          <p:nvPr/>
        </p:nvCxnSpPr>
        <p:spPr>
          <a:xfrm rot="16200000" flipH="1">
            <a:off x="4186277" y="2340932"/>
            <a:ext cx="1461888" cy="1662895"/>
          </a:xfrm>
          <a:prstGeom prst="bentConnector3">
            <a:avLst>
              <a:gd name="adj1" fmla="val 3888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6C043CBF-D2AE-440F-8470-BB9F1582DDFD}"/>
              </a:ext>
            </a:extLst>
          </p:cNvPr>
          <p:cNvCxnSpPr>
            <a:cxnSpLocks/>
          </p:cNvCxnSpPr>
          <p:nvPr/>
        </p:nvCxnSpPr>
        <p:spPr>
          <a:xfrm rot="5400000">
            <a:off x="5649070" y="2218318"/>
            <a:ext cx="1769662" cy="1571854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7D9D8933-FF41-49DF-BB5D-51155216ADCF}"/>
              </a:ext>
            </a:extLst>
          </p:cNvPr>
          <p:cNvSpPr/>
          <p:nvPr/>
        </p:nvSpPr>
        <p:spPr>
          <a:xfrm>
            <a:off x="4955881" y="5758182"/>
            <a:ext cx="1627498" cy="803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Σύλλογοι Υγειονομικών</a:t>
            </a:r>
            <a:endParaRPr lang="en-US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BAC3A69-B0AB-4CD4-8A90-7236D0567538}"/>
              </a:ext>
            </a:extLst>
          </p:cNvPr>
          <p:cNvCxnSpPr>
            <a:cxnSpLocks/>
            <a:stCxn id="3" idx="0"/>
            <a:endCxn id="10" idx="2"/>
          </p:cNvCxnSpPr>
          <p:nvPr/>
        </p:nvCxnSpPr>
        <p:spPr>
          <a:xfrm flipH="1" flipV="1">
            <a:off x="5748669" y="4611210"/>
            <a:ext cx="20961" cy="1146972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9865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3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4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3" grpId="0" animBg="1"/>
      <p:bldP spid="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DB90F-D146-4AA2-8AF2-2D48DF1F1580}"/>
              </a:ext>
            </a:extLst>
          </p:cNvPr>
          <p:cNvSpPr txBox="1">
            <a:spLocks/>
          </p:cNvSpPr>
          <p:nvPr/>
        </p:nvSpPr>
        <p:spPr>
          <a:xfrm>
            <a:off x="5278781" y="620720"/>
            <a:ext cx="6157545" cy="5523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  <a:defRPr sz="6000" b="1">
                <a:solidFill>
                  <a:schemeClr val="tx2"/>
                </a:solidFill>
                <a:ea typeface="+mj-ea"/>
                <a:cs typeface="+mj-cs"/>
              </a:defRPr>
            </a:lvl1pPr>
          </a:lstStyle>
          <a:p>
            <a:r>
              <a:rPr lang="el-GR" sz="4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Υφιστάμενη  - Νέα Διαδικασία – Οφέλη</a:t>
            </a:r>
          </a:p>
        </p:txBody>
      </p:sp>
      <p:pic>
        <p:nvPicPr>
          <p:cNvPr id="5" name="Graphic 4" descr="Checklist RTL">
            <a:extLst>
              <a:ext uri="{FF2B5EF4-FFF2-40B4-BE49-F238E27FC236}">
                <a16:creationId xmlns:a16="http://schemas.microsoft.com/office/drawing/2014/main" id="{2BC52642-950E-4C9A-835A-DCDF28C384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5674" y="1543031"/>
            <a:ext cx="3771938" cy="3771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958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DEE6D01-2443-4FD4-B544-7E0618534EA7}"/>
              </a:ext>
            </a:extLst>
          </p:cNvPr>
          <p:cNvSpPr txBox="1">
            <a:spLocks/>
          </p:cNvSpPr>
          <p:nvPr/>
        </p:nvSpPr>
        <p:spPr>
          <a:xfrm>
            <a:off x="278177" y="795871"/>
            <a:ext cx="11543710" cy="433783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Υφιστάμενη  - Νέα Διαδικασία – Οφέλη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DF46D11-4E1E-45BD-BB01-DC9BD12FC418}"/>
              </a:ext>
            </a:extLst>
          </p:cNvPr>
          <p:cNvSpPr/>
          <p:nvPr/>
        </p:nvSpPr>
        <p:spPr>
          <a:xfrm>
            <a:off x="476249" y="1477862"/>
            <a:ext cx="11345637" cy="277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Υφιστάμενη Διαδικασία</a:t>
            </a:r>
            <a:endParaRPr lang="el-GR" altLang="el-GR" sz="2400" dirty="0">
              <a:solidFill>
                <a:srgbClr val="63727A"/>
              </a:solidFill>
              <a:cs typeface="Arial" pitchFamily="34" charset="0"/>
            </a:endParaRPr>
          </a:p>
          <a:p>
            <a:pPr marL="800100" lvl="1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dirty="0">
                <a:solidFill>
                  <a:srgbClr val="63727A"/>
                </a:solidFill>
                <a:cs typeface="Arial" pitchFamily="34" charset="0"/>
              </a:rPr>
              <a:t>Ο Αιτών ενημερώνεται για τα δικαιολογητικά που απαιτούνται (συμπεριλαμβανομένης της βεβαίωσης από τον οικείο Ιατροφαρμακευτικό Σύλλογο)</a:t>
            </a:r>
          </a:p>
          <a:p>
            <a:pPr marL="800100" lvl="1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dirty="0">
                <a:solidFill>
                  <a:srgbClr val="63727A"/>
                </a:solidFill>
                <a:cs typeface="Arial" pitchFamily="34" charset="0"/>
              </a:rPr>
              <a:t>Προσέρχεται στον αντίστοιχο Σύλλογο και παραλαμβάνει τη σχετική βεβαίωση</a:t>
            </a:r>
          </a:p>
          <a:p>
            <a:pPr marL="800100" lvl="1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dirty="0">
                <a:solidFill>
                  <a:srgbClr val="63727A"/>
                </a:solidFill>
                <a:cs typeface="Arial" pitchFamily="34" charset="0"/>
              </a:rPr>
              <a:t>Προσκομίζει την βεβαίωση στον </a:t>
            </a:r>
            <a:r>
              <a:rPr lang="en-US" altLang="el-GR" sz="2400" dirty="0">
                <a:solidFill>
                  <a:srgbClr val="63727A"/>
                </a:solidFill>
                <a:cs typeface="Arial" pitchFamily="34" charset="0"/>
              </a:rPr>
              <a:t>e-</a:t>
            </a:r>
            <a:r>
              <a:rPr lang="el-GR" altLang="el-GR" sz="2400" dirty="0">
                <a:solidFill>
                  <a:srgbClr val="63727A"/>
                </a:solidFill>
                <a:cs typeface="Arial" pitchFamily="34" charset="0"/>
              </a:rPr>
              <a:t>ΕΦΚΑ</a:t>
            </a:r>
          </a:p>
          <a:p>
            <a:pPr marL="342900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endParaRPr lang="el-GR" altLang="el-GR" sz="2400" dirty="0">
              <a:solidFill>
                <a:srgbClr val="63727A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2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DEE6D01-2443-4FD4-B544-7E0618534EA7}"/>
              </a:ext>
            </a:extLst>
          </p:cNvPr>
          <p:cNvSpPr txBox="1">
            <a:spLocks/>
          </p:cNvSpPr>
          <p:nvPr/>
        </p:nvSpPr>
        <p:spPr>
          <a:xfrm>
            <a:off x="278177" y="795871"/>
            <a:ext cx="11543710" cy="433783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Υφιστάμενη  - Νέα Διαδικασία – Οφέλη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4AD83F-4D65-4ECA-A31E-CA24EF165E71}"/>
              </a:ext>
            </a:extLst>
          </p:cNvPr>
          <p:cNvSpPr/>
          <p:nvPr/>
        </p:nvSpPr>
        <p:spPr>
          <a:xfrm>
            <a:off x="476249" y="1477862"/>
            <a:ext cx="11345637" cy="277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Νέα Διαδικασία</a:t>
            </a:r>
            <a:endParaRPr lang="el-GR" altLang="el-GR" sz="2400" dirty="0">
              <a:solidFill>
                <a:srgbClr val="63727A"/>
              </a:solidFill>
              <a:cs typeface="Arial" pitchFamily="34" charset="0"/>
            </a:endParaRPr>
          </a:p>
          <a:p>
            <a:pPr marL="800100" lvl="1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dirty="0">
                <a:solidFill>
                  <a:srgbClr val="63727A"/>
                </a:solidFill>
                <a:cs typeface="Arial" pitchFamily="34" charset="0"/>
              </a:rPr>
              <a:t>Προσέρχεται ο ασφαλισμένος στον αντίστοιχο Σύλλογο για τη διαγραφή του.</a:t>
            </a:r>
          </a:p>
          <a:p>
            <a:pPr marL="800100" lvl="1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u="sng" dirty="0">
                <a:solidFill>
                  <a:srgbClr val="63727A"/>
                </a:solidFill>
                <a:cs typeface="Arial" pitchFamily="34" charset="0"/>
              </a:rPr>
              <a:t>Δεν εκδίδεται πια έγγραφη Βεβαίωση από το Σύλλογο</a:t>
            </a:r>
          </a:p>
          <a:p>
            <a:pPr marL="800100" lvl="1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u="sng" dirty="0">
                <a:solidFill>
                  <a:srgbClr val="63727A"/>
                </a:solidFill>
                <a:cs typeface="Arial" pitchFamily="34" charset="0"/>
              </a:rPr>
              <a:t>Καταχωρείται η αντίστοιχη πληροφορία από το Σύλλογο στην εφαρμογή μέσω Διαδικτύου</a:t>
            </a:r>
          </a:p>
          <a:p>
            <a:pPr marL="800100" lvl="1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r>
              <a:rPr lang="el-GR" altLang="el-GR" sz="2400" dirty="0">
                <a:solidFill>
                  <a:srgbClr val="63727A"/>
                </a:solidFill>
                <a:cs typeface="Arial" pitchFamily="34" charset="0"/>
              </a:rPr>
              <a:t>Το σύστημα Συντάξεων ενημερώνεται αυτόματα </a:t>
            </a:r>
          </a:p>
          <a:p>
            <a:pPr marL="342900" indent="-342900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>
                <a:srgbClr val="00C1EF"/>
              </a:buClr>
              <a:buFont typeface="Arial" panose="020B0604020202020204" pitchFamily="34" charset="0"/>
              <a:buChar char="•"/>
              <a:defRPr/>
            </a:pPr>
            <a:endParaRPr lang="el-GR" altLang="el-GR" sz="2400" dirty="0">
              <a:solidFill>
                <a:srgbClr val="63727A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757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8987DF0A65DA4D98B39F20923FD81C" ma:contentTypeVersion="11" ma:contentTypeDescription="Create a new document." ma:contentTypeScope="" ma:versionID="1945af70b229fd222e5368a0ff606820">
  <xsd:schema xmlns:xsd="http://www.w3.org/2001/XMLSchema" xmlns:xs="http://www.w3.org/2001/XMLSchema" xmlns:p="http://schemas.microsoft.com/office/2006/metadata/properties" xmlns:ns2="37ec1552-53fc-4d78-848c-a75982b6b3bf" xmlns:ns3="5b7211c5-1aa7-4a24-a518-e8bfaa887a09" targetNamespace="http://schemas.microsoft.com/office/2006/metadata/properties" ma:root="true" ma:fieldsID="3a3462fb14a8d5b59ce066ce85367e2c" ns2:_="" ns3:_="">
    <xsd:import namespace="37ec1552-53fc-4d78-848c-a75982b6b3bf"/>
    <xsd:import namespace="5b7211c5-1aa7-4a24-a518-e8bfaa887a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ec1552-53fc-4d78-848c-a75982b6b3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7211c5-1aa7-4a24-a518-e8bfaa887a0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59E4EC-5617-48B7-980F-FFB289279C1C}">
  <ds:schemaRefs>
    <ds:schemaRef ds:uri="http://schemas.microsoft.com/office/2006/metadata/properties"/>
    <ds:schemaRef ds:uri="a59c1990-3c6d-407b-ba6b-402f9b12fd42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53fe1de8-3815-48ee-aa7d-ebfb16c48b30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11D2E36-6FED-4BE1-B981-408D256850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ec1552-53fc-4d78-848c-a75982b6b3bf"/>
    <ds:schemaRef ds:uri="5b7211c5-1aa7-4a24-a518-e8bfaa887a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29FDB0-6933-4277-A73A-0D30FEA6EEE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1898</TotalTime>
  <Words>280</Words>
  <Application>Microsoft Office PowerPoint</Application>
  <PresentationFormat>Ευρεία οθόνη</PresentationFormat>
  <Paragraphs>59</Paragraphs>
  <Slides>13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PAPOULIDIS Theodoros</dc:creator>
  <cp:lastModifiedBy>1 1</cp:lastModifiedBy>
  <cp:revision>138</cp:revision>
  <dcterms:created xsi:type="dcterms:W3CDTF">2020-03-10T07:38:55Z</dcterms:created>
  <dcterms:modified xsi:type="dcterms:W3CDTF">2021-05-12T13:51:04Z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0x0101009D8987DF0A65DA4D98B39F20923FD81C</vt:lpwstr>
  </property>
</Properties>
</file>