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4"/>
  </p:notesMasterIdLst>
  <p:sldIdLst>
    <p:sldId id="256" r:id="rId2"/>
    <p:sldId id="280" r:id="rId3"/>
    <p:sldId id="277" r:id="rId4"/>
    <p:sldId id="261" r:id="rId5"/>
    <p:sldId id="304" r:id="rId6"/>
    <p:sldId id="305" r:id="rId7"/>
    <p:sldId id="258" r:id="rId8"/>
    <p:sldId id="260" r:id="rId9"/>
    <p:sldId id="306" r:id="rId10"/>
    <p:sldId id="268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279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9ADC07-6499-43C8-B0C5-4EA29C035D49}">
  <a:tblStyle styleId="{1F9ADC07-6499-43C8-B0C5-4EA29C035D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7"/>
    <p:restoredTop sz="94658"/>
  </p:normalViewPr>
  <p:slideViewPr>
    <p:cSldViewPr snapToGrid="0" snapToObjects="1" showGuides="1">
      <p:cViewPr>
        <p:scale>
          <a:sx n="170" d="100"/>
          <a:sy n="170" d="100"/>
        </p:scale>
        <p:origin x="14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0c3495c8b8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20c3495c8b8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69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1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65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895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0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830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463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121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31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20c3495c8b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20c3495c8b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008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63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0c3495c8b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0c3495c8b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c3495c8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0c3495c8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0c3495c8b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0c3495c8b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0c3495c8b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0c3495c8b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22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0c3495c8b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0c3495c8b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29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0c3495c8b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0c3495c8b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11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542050" y="0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8325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8005200" y="2838725"/>
            <a:ext cx="900000" cy="900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867725" y="-283950"/>
            <a:ext cx="1879475" cy="1879450"/>
            <a:chOff x="374825" y="2794700"/>
            <a:chExt cx="1879475" cy="1879450"/>
          </a:xfrm>
        </p:grpSpPr>
        <p:sp>
          <p:nvSpPr>
            <p:cNvPr id="13" name="Google Shape;13;p2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57225" y="242075"/>
            <a:ext cx="1495800" cy="14958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81200" y="2141750"/>
            <a:ext cx="546600" cy="546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394850" y="1314000"/>
            <a:ext cx="6354300" cy="20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394850" y="3353700"/>
            <a:ext cx="635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25375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5"/>
          <p:cNvSpPr/>
          <p:nvPr/>
        </p:nvSpPr>
        <p:spPr>
          <a:xfrm>
            <a:off x="7704150" y="3505650"/>
            <a:ext cx="1778100" cy="17781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-317075" y="-245275"/>
            <a:ext cx="1263000" cy="12630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25"/>
          <p:cNvGrpSpPr/>
          <p:nvPr/>
        </p:nvGrpSpPr>
        <p:grpSpPr>
          <a:xfrm rot="-2700000" flipH="1">
            <a:off x="7845279" y="191041"/>
            <a:ext cx="2538902" cy="2538868"/>
            <a:chOff x="374825" y="2794700"/>
            <a:chExt cx="1879475" cy="1879450"/>
          </a:xfrm>
        </p:grpSpPr>
        <p:sp>
          <p:nvSpPr>
            <p:cNvPr id="499" name="Google Shape;499;p25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25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502" name="Google Shape;502;p2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03" name="Google Shape;503;p2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04" name="Google Shape;504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04151" y="43425"/>
            <a:ext cx="1534974" cy="16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441092" flipH="1">
            <a:off x="190147" y="233769"/>
            <a:ext cx="841749" cy="88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0168597" flipH="1">
            <a:off x="8050760" y="3898446"/>
            <a:ext cx="841750" cy="8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5"/>
          <p:cNvSpPr/>
          <p:nvPr/>
        </p:nvSpPr>
        <p:spPr>
          <a:xfrm>
            <a:off x="-426850" y="4437200"/>
            <a:ext cx="882000" cy="882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8" name="Google Shape;508;p2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 flipH="1">
            <a:off x="-390550" y="2009750"/>
            <a:ext cx="2207290" cy="3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/>
          <p:nvPr/>
        </p:nvSpPr>
        <p:spPr>
          <a:xfrm>
            <a:off x="3542050" y="0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2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3" cy="42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26"/>
          <p:cNvGrpSpPr/>
          <p:nvPr/>
        </p:nvGrpSpPr>
        <p:grpSpPr>
          <a:xfrm rot="-2700000" flipH="1">
            <a:off x="-443396" y="2745416"/>
            <a:ext cx="2538902" cy="2538868"/>
            <a:chOff x="374825" y="2794700"/>
            <a:chExt cx="1879475" cy="1879450"/>
          </a:xfrm>
        </p:grpSpPr>
        <p:sp>
          <p:nvSpPr>
            <p:cNvPr id="513" name="Google Shape;513;p26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>
            <a:off x="4130944" y="4425372"/>
            <a:ext cx="882122" cy="357477"/>
            <a:chOff x="3988750" y="2997875"/>
            <a:chExt cx="1533325" cy="621375"/>
          </a:xfrm>
        </p:grpSpPr>
        <p:sp>
          <p:nvSpPr>
            <p:cNvPr id="516" name="Google Shape;516;p26"/>
            <p:cNvSpPr/>
            <p:nvPr/>
          </p:nvSpPr>
          <p:spPr>
            <a:xfrm>
              <a:off x="3988750" y="2997875"/>
              <a:ext cx="96600" cy="96800"/>
            </a:xfrm>
            <a:custGeom>
              <a:avLst/>
              <a:gdLst/>
              <a:ahLst/>
              <a:cxnLst/>
              <a:rect l="l" t="t" r="r" b="b"/>
              <a:pathLst>
                <a:path w="3864" h="3872" extrusionOk="0">
                  <a:moveTo>
                    <a:pt x="1927" y="0"/>
                  </a:moveTo>
                  <a:cubicBezTo>
                    <a:pt x="866" y="0"/>
                    <a:pt x="0" y="866"/>
                    <a:pt x="0" y="1936"/>
                  </a:cubicBezTo>
                  <a:cubicBezTo>
                    <a:pt x="0" y="3007"/>
                    <a:pt x="866" y="3872"/>
                    <a:pt x="1927" y="3872"/>
                  </a:cubicBezTo>
                  <a:cubicBezTo>
                    <a:pt x="2998" y="3872"/>
                    <a:pt x="3863" y="3007"/>
                    <a:pt x="3863" y="1936"/>
                  </a:cubicBezTo>
                  <a:cubicBezTo>
                    <a:pt x="3863" y="866"/>
                    <a:pt x="2998" y="0"/>
                    <a:pt x="19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4347825" y="2997875"/>
              <a:ext cx="96800" cy="96800"/>
            </a:xfrm>
            <a:custGeom>
              <a:avLst/>
              <a:gdLst/>
              <a:ahLst/>
              <a:cxnLst/>
              <a:rect l="l" t="t" r="r" b="b"/>
              <a:pathLst>
                <a:path w="3872" h="3872" extrusionOk="0">
                  <a:moveTo>
                    <a:pt x="1936" y="0"/>
                  </a:moveTo>
                  <a:cubicBezTo>
                    <a:pt x="865" y="0"/>
                    <a:pt x="0" y="866"/>
                    <a:pt x="0" y="1936"/>
                  </a:cubicBezTo>
                  <a:cubicBezTo>
                    <a:pt x="0" y="3007"/>
                    <a:pt x="865" y="3872"/>
                    <a:pt x="1936" y="3872"/>
                  </a:cubicBezTo>
                  <a:cubicBezTo>
                    <a:pt x="3007" y="3872"/>
                    <a:pt x="3872" y="3007"/>
                    <a:pt x="3872" y="1936"/>
                  </a:cubicBezTo>
                  <a:cubicBezTo>
                    <a:pt x="3872" y="866"/>
                    <a:pt x="3007" y="0"/>
                    <a:pt x="19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4707100" y="2997875"/>
              <a:ext cx="96600" cy="96800"/>
            </a:xfrm>
            <a:custGeom>
              <a:avLst/>
              <a:gdLst/>
              <a:ahLst/>
              <a:cxnLst/>
              <a:rect l="l" t="t" r="r" b="b"/>
              <a:pathLst>
                <a:path w="3864" h="3872" extrusionOk="0">
                  <a:moveTo>
                    <a:pt x="1928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28" y="3872"/>
                  </a:cubicBezTo>
                  <a:cubicBezTo>
                    <a:pt x="2998" y="3872"/>
                    <a:pt x="3864" y="3007"/>
                    <a:pt x="3864" y="1936"/>
                  </a:cubicBezTo>
                  <a:cubicBezTo>
                    <a:pt x="3864" y="866"/>
                    <a:pt x="2998" y="0"/>
                    <a:pt x="192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5066175" y="2997875"/>
              <a:ext cx="96825" cy="96800"/>
            </a:xfrm>
            <a:custGeom>
              <a:avLst/>
              <a:gdLst/>
              <a:ahLst/>
              <a:cxnLst/>
              <a:rect l="l" t="t" r="r" b="b"/>
              <a:pathLst>
                <a:path w="3873" h="3872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37" y="3872"/>
                  </a:cubicBezTo>
                  <a:cubicBezTo>
                    <a:pt x="2998" y="3872"/>
                    <a:pt x="3873" y="3007"/>
                    <a:pt x="3873" y="1936"/>
                  </a:cubicBezTo>
                  <a:cubicBezTo>
                    <a:pt x="3873" y="866"/>
                    <a:pt x="2998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5425250" y="2997875"/>
              <a:ext cx="96825" cy="96800"/>
            </a:xfrm>
            <a:custGeom>
              <a:avLst/>
              <a:gdLst/>
              <a:ahLst/>
              <a:cxnLst/>
              <a:rect l="l" t="t" r="r" b="b"/>
              <a:pathLst>
                <a:path w="3873" h="3872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37" y="3872"/>
                  </a:cubicBezTo>
                  <a:cubicBezTo>
                    <a:pt x="3007" y="3872"/>
                    <a:pt x="3872" y="3007"/>
                    <a:pt x="3872" y="1936"/>
                  </a:cubicBezTo>
                  <a:cubicBezTo>
                    <a:pt x="3872" y="866"/>
                    <a:pt x="3007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988750" y="3260150"/>
              <a:ext cx="96600" cy="96825"/>
            </a:xfrm>
            <a:custGeom>
              <a:avLst/>
              <a:gdLst/>
              <a:ahLst/>
              <a:cxnLst/>
              <a:rect l="l" t="t" r="r" b="b"/>
              <a:pathLst>
                <a:path w="3864" h="3873" extrusionOk="0">
                  <a:moveTo>
                    <a:pt x="1927" y="0"/>
                  </a:moveTo>
                  <a:cubicBezTo>
                    <a:pt x="866" y="0"/>
                    <a:pt x="0" y="866"/>
                    <a:pt x="0" y="1936"/>
                  </a:cubicBezTo>
                  <a:cubicBezTo>
                    <a:pt x="0" y="3007"/>
                    <a:pt x="866" y="3872"/>
                    <a:pt x="1927" y="3872"/>
                  </a:cubicBezTo>
                  <a:cubicBezTo>
                    <a:pt x="2998" y="3872"/>
                    <a:pt x="3863" y="3007"/>
                    <a:pt x="3863" y="1936"/>
                  </a:cubicBezTo>
                  <a:cubicBezTo>
                    <a:pt x="3863" y="866"/>
                    <a:pt x="2998" y="0"/>
                    <a:pt x="19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4347825" y="3260150"/>
              <a:ext cx="96800" cy="96825"/>
            </a:xfrm>
            <a:custGeom>
              <a:avLst/>
              <a:gdLst/>
              <a:ahLst/>
              <a:cxnLst/>
              <a:rect l="l" t="t" r="r" b="b"/>
              <a:pathLst>
                <a:path w="3872" h="3873" extrusionOk="0">
                  <a:moveTo>
                    <a:pt x="1936" y="0"/>
                  </a:moveTo>
                  <a:cubicBezTo>
                    <a:pt x="865" y="0"/>
                    <a:pt x="0" y="866"/>
                    <a:pt x="0" y="1936"/>
                  </a:cubicBezTo>
                  <a:cubicBezTo>
                    <a:pt x="0" y="3007"/>
                    <a:pt x="865" y="3872"/>
                    <a:pt x="1936" y="3872"/>
                  </a:cubicBezTo>
                  <a:cubicBezTo>
                    <a:pt x="3007" y="3872"/>
                    <a:pt x="3872" y="3007"/>
                    <a:pt x="3872" y="1936"/>
                  </a:cubicBezTo>
                  <a:cubicBezTo>
                    <a:pt x="3872" y="866"/>
                    <a:pt x="3007" y="0"/>
                    <a:pt x="19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4707100" y="3260150"/>
              <a:ext cx="96600" cy="96825"/>
            </a:xfrm>
            <a:custGeom>
              <a:avLst/>
              <a:gdLst/>
              <a:ahLst/>
              <a:cxnLst/>
              <a:rect l="l" t="t" r="r" b="b"/>
              <a:pathLst>
                <a:path w="3864" h="3873" extrusionOk="0">
                  <a:moveTo>
                    <a:pt x="1928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28" y="3872"/>
                  </a:cubicBezTo>
                  <a:cubicBezTo>
                    <a:pt x="2998" y="3872"/>
                    <a:pt x="3864" y="3007"/>
                    <a:pt x="3864" y="1936"/>
                  </a:cubicBezTo>
                  <a:cubicBezTo>
                    <a:pt x="3864" y="866"/>
                    <a:pt x="2998" y="0"/>
                    <a:pt x="192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5066175" y="3260150"/>
              <a:ext cx="96825" cy="96825"/>
            </a:xfrm>
            <a:custGeom>
              <a:avLst/>
              <a:gdLst/>
              <a:ahLst/>
              <a:cxnLst/>
              <a:rect l="l" t="t" r="r" b="b"/>
              <a:pathLst>
                <a:path w="3873" h="3873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37" y="3872"/>
                  </a:cubicBezTo>
                  <a:cubicBezTo>
                    <a:pt x="2998" y="3872"/>
                    <a:pt x="3873" y="3007"/>
                    <a:pt x="3873" y="1936"/>
                  </a:cubicBezTo>
                  <a:cubicBezTo>
                    <a:pt x="3873" y="866"/>
                    <a:pt x="2998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5425250" y="3260150"/>
              <a:ext cx="96825" cy="96825"/>
            </a:xfrm>
            <a:custGeom>
              <a:avLst/>
              <a:gdLst/>
              <a:ahLst/>
              <a:cxnLst/>
              <a:rect l="l" t="t" r="r" b="b"/>
              <a:pathLst>
                <a:path w="3873" h="3873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3007"/>
                    <a:pt x="866" y="3872"/>
                    <a:pt x="1937" y="3872"/>
                  </a:cubicBezTo>
                  <a:cubicBezTo>
                    <a:pt x="3007" y="3872"/>
                    <a:pt x="3872" y="3007"/>
                    <a:pt x="3872" y="1936"/>
                  </a:cubicBezTo>
                  <a:cubicBezTo>
                    <a:pt x="3872" y="866"/>
                    <a:pt x="3007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988750" y="3522425"/>
              <a:ext cx="96600" cy="96825"/>
            </a:xfrm>
            <a:custGeom>
              <a:avLst/>
              <a:gdLst/>
              <a:ahLst/>
              <a:cxnLst/>
              <a:rect l="l" t="t" r="r" b="b"/>
              <a:pathLst>
                <a:path w="3864" h="3873" extrusionOk="0">
                  <a:moveTo>
                    <a:pt x="1927" y="0"/>
                  </a:moveTo>
                  <a:cubicBezTo>
                    <a:pt x="866" y="0"/>
                    <a:pt x="0" y="866"/>
                    <a:pt x="0" y="1936"/>
                  </a:cubicBezTo>
                  <a:cubicBezTo>
                    <a:pt x="0" y="2998"/>
                    <a:pt x="866" y="3872"/>
                    <a:pt x="1927" y="3872"/>
                  </a:cubicBezTo>
                  <a:cubicBezTo>
                    <a:pt x="2998" y="3872"/>
                    <a:pt x="3863" y="2998"/>
                    <a:pt x="3863" y="1936"/>
                  </a:cubicBezTo>
                  <a:cubicBezTo>
                    <a:pt x="3863" y="866"/>
                    <a:pt x="2998" y="0"/>
                    <a:pt x="19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4347825" y="3522425"/>
              <a:ext cx="96800" cy="96825"/>
            </a:xfrm>
            <a:custGeom>
              <a:avLst/>
              <a:gdLst/>
              <a:ahLst/>
              <a:cxnLst/>
              <a:rect l="l" t="t" r="r" b="b"/>
              <a:pathLst>
                <a:path w="3872" h="3873" extrusionOk="0">
                  <a:moveTo>
                    <a:pt x="1936" y="0"/>
                  </a:moveTo>
                  <a:cubicBezTo>
                    <a:pt x="865" y="0"/>
                    <a:pt x="0" y="866"/>
                    <a:pt x="0" y="1936"/>
                  </a:cubicBezTo>
                  <a:cubicBezTo>
                    <a:pt x="0" y="2998"/>
                    <a:pt x="865" y="3872"/>
                    <a:pt x="1936" y="3872"/>
                  </a:cubicBezTo>
                  <a:cubicBezTo>
                    <a:pt x="3007" y="3872"/>
                    <a:pt x="3872" y="2998"/>
                    <a:pt x="3872" y="1936"/>
                  </a:cubicBezTo>
                  <a:cubicBezTo>
                    <a:pt x="3872" y="866"/>
                    <a:pt x="3007" y="0"/>
                    <a:pt x="19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4707100" y="3522425"/>
              <a:ext cx="96600" cy="96825"/>
            </a:xfrm>
            <a:custGeom>
              <a:avLst/>
              <a:gdLst/>
              <a:ahLst/>
              <a:cxnLst/>
              <a:rect l="l" t="t" r="r" b="b"/>
              <a:pathLst>
                <a:path w="3864" h="3873" extrusionOk="0">
                  <a:moveTo>
                    <a:pt x="1928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2998"/>
                    <a:pt x="866" y="3872"/>
                    <a:pt x="1928" y="3872"/>
                  </a:cubicBezTo>
                  <a:cubicBezTo>
                    <a:pt x="2998" y="3872"/>
                    <a:pt x="3864" y="2998"/>
                    <a:pt x="3864" y="1936"/>
                  </a:cubicBezTo>
                  <a:cubicBezTo>
                    <a:pt x="3864" y="866"/>
                    <a:pt x="2998" y="0"/>
                    <a:pt x="192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5066175" y="3522425"/>
              <a:ext cx="96825" cy="96825"/>
            </a:xfrm>
            <a:custGeom>
              <a:avLst/>
              <a:gdLst/>
              <a:ahLst/>
              <a:cxnLst/>
              <a:rect l="l" t="t" r="r" b="b"/>
              <a:pathLst>
                <a:path w="3873" h="3873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2998"/>
                    <a:pt x="866" y="3872"/>
                    <a:pt x="1937" y="3872"/>
                  </a:cubicBezTo>
                  <a:cubicBezTo>
                    <a:pt x="2998" y="3872"/>
                    <a:pt x="3873" y="2998"/>
                    <a:pt x="3873" y="1936"/>
                  </a:cubicBezTo>
                  <a:cubicBezTo>
                    <a:pt x="3873" y="866"/>
                    <a:pt x="2998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5425250" y="3522425"/>
              <a:ext cx="96825" cy="96825"/>
            </a:xfrm>
            <a:custGeom>
              <a:avLst/>
              <a:gdLst/>
              <a:ahLst/>
              <a:cxnLst/>
              <a:rect l="l" t="t" r="r" b="b"/>
              <a:pathLst>
                <a:path w="3873" h="3873" extrusionOk="0">
                  <a:moveTo>
                    <a:pt x="1937" y="0"/>
                  </a:moveTo>
                  <a:cubicBezTo>
                    <a:pt x="866" y="0"/>
                    <a:pt x="1" y="866"/>
                    <a:pt x="1" y="1936"/>
                  </a:cubicBezTo>
                  <a:cubicBezTo>
                    <a:pt x="1" y="2998"/>
                    <a:pt x="866" y="3872"/>
                    <a:pt x="1937" y="3872"/>
                  </a:cubicBezTo>
                  <a:cubicBezTo>
                    <a:pt x="3007" y="3872"/>
                    <a:pt x="3872" y="2998"/>
                    <a:pt x="3872" y="1936"/>
                  </a:cubicBezTo>
                  <a:cubicBezTo>
                    <a:pt x="3872" y="866"/>
                    <a:pt x="3007" y="0"/>
                    <a:pt x="193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26"/>
          <p:cNvGrpSpPr/>
          <p:nvPr/>
        </p:nvGrpSpPr>
        <p:grpSpPr>
          <a:xfrm>
            <a:off x="4043697" y="397269"/>
            <a:ext cx="1056591" cy="284267"/>
            <a:chOff x="3222725" y="301475"/>
            <a:chExt cx="1768945" cy="475840"/>
          </a:xfrm>
        </p:grpSpPr>
        <p:sp>
          <p:nvSpPr>
            <p:cNvPr id="532" name="Google Shape;532;p26"/>
            <p:cNvSpPr/>
            <p:nvPr/>
          </p:nvSpPr>
          <p:spPr>
            <a:xfrm>
              <a:off x="3222725" y="301475"/>
              <a:ext cx="475852" cy="475840"/>
            </a:xfrm>
            <a:custGeom>
              <a:avLst/>
              <a:gdLst/>
              <a:ahLst/>
              <a:cxnLst/>
              <a:rect l="l" t="t" r="r" b="b"/>
              <a:pathLst>
                <a:path w="40619" h="40618" extrusionOk="0">
                  <a:moveTo>
                    <a:pt x="8984" y="2337"/>
                  </a:moveTo>
                  <a:lnTo>
                    <a:pt x="20055" y="13417"/>
                  </a:lnTo>
                  <a:lnTo>
                    <a:pt x="30939" y="2534"/>
                  </a:lnTo>
                  <a:lnTo>
                    <a:pt x="38022" y="9617"/>
                  </a:lnTo>
                  <a:lnTo>
                    <a:pt x="27139" y="20501"/>
                  </a:lnTo>
                  <a:lnTo>
                    <a:pt x="38281" y="31634"/>
                  </a:lnTo>
                  <a:lnTo>
                    <a:pt x="31644" y="38271"/>
                  </a:lnTo>
                  <a:lnTo>
                    <a:pt x="20501" y="27138"/>
                  </a:lnTo>
                  <a:lnTo>
                    <a:pt x="9627" y="38012"/>
                  </a:lnTo>
                  <a:lnTo>
                    <a:pt x="2543" y="30929"/>
                  </a:lnTo>
                  <a:lnTo>
                    <a:pt x="13418" y="20046"/>
                  </a:lnTo>
                  <a:lnTo>
                    <a:pt x="2347" y="8975"/>
                  </a:lnTo>
                  <a:lnTo>
                    <a:pt x="8984" y="2337"/>
                  </a:lnTo>
                  <a:close/>
                  <a:moveTo>
                    <a:pt x="8984" y="0"/>
                  </a:moveTo>
                  <a:lnTo>
                    <a:pt x="1" y="8975"/>
                  </a:lnTo>
                  <a:lnTo>
                    <a:pt x="11072" y="20046"/>
                  </a:lnTo>
                  <a:lnTo>
                    <a:pt x="197" y="30929"/>
                  </a:lnTo>
                  <a:lnTo>
                    <a:pt x="9627" y="40359"/>
                  </a:lnTo>
                  <a:lnTo>
                    <a:pt x="20501" y="29475"/>
                  </a:lnTo>
                  <a:lnTo>
                    <a:pt x="31644" y="40617"/>
                  </a:lnTo>
                  <a:lnTo>
                    <a:pt x="40618" y="31634"/>
                  </a:lnTo>
                  <a:lnTo>
                    <a:pt x="29485" y="20501"/>
                  </a:lnTo>
                  <a:lnTo>
                    <a:pt x="40368" y="9617"/>
                  </a:lnTo>
                  <a:lnTo>
                    <a:pt x="30939" y="187"/>
                  </a:lnTo>
                  <a:lnTo>
                    <a:pt x="20055" y="11071"/>
                  </a:lnTo>
                  <a:lnTo>
                    <a:pt x="898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86928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451583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" name="Google Shape;535;p26"/>
          <p:cNvSpPr/>
          <p:nvPr/>
        </p:nvSpPr>
        <p:spPr>
          <a:xfrm>
            <a:off x="6801025" y="-642526"/>
            <a:ext cx="2151600" cy="21516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"/>
          <p:cNvSpPr/>
          <p:nvPr/>
        </p:nvSpPr>
        <p:spPr>
          <a:xfrm>
            <a:off x="318900" y="-438200"/>
            <a:ext cx="882000" cy="882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6"/>
          <p:cNvSpPr/>
          <p:nvPr/>
        </p:nvSpPr>
        <p:spPr>
          <a:xfrm>
            <a:off x="7418100" y="4491450"/>
            <a:ext cx="1198200" cy="11982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flipH="1">
            <a:off x="0" y="0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12825" y="1423025"/>
            <a:ext cx="438000" cy="438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95875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-413975" y="3649650"/>
            <a:ext cx="1908900" cy="19089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4043697" y="-502208"/>
            <a:ext cx="1056591" cy="284267"/>
            <a:chOff x="3222725" y="301475"/>
            <a:chExt cx="1768945" cy="475840"/>
          </a:xfrm>
        </p:grpSpPr>
        <p:sp>
          <p:nvSpPr>
            <p:cNvPr id="29" name="Google Shape;29;p3"/>
            <p:cNvSpPr/>
            <p:nvPr/>
          </p:nvSpPr>
          <p:spPr>
            <a:xfrm>
              <a:off x="3222725" y="301475"/>
              <a:ext cx="475852" cy="475840"/>
            </a:xfrm>
            <a:custGeom>
              <a:avLst/>
              <a:gdLst/>
              <a:ahLst/>
              <a:cxnLst/>
              <a:rect l="l" t="t" r="r" b="b"/>
              <a:pathLst>
                <a:path w="40619" h="40618" extrusionOk="0">
                  <a:moveTo>
                    <a:pt x="8984" y="2337"/>
                  </a:moveTo>
                  <a:lnTo>
                    <a:pt x="20055" y="13417"/>
                  </a:lnTo>
                  <a:lnTo>
                    <a:pt x="30939" y="2534"/>
                  </a:lnTo>
                  <a:lnTo>
                    <a:pt x="38022" y="9617"/>
                  </a:lnTo>
                  <a:lnTo>
                    <a:pt x="27139" y="20501"/>
                  </a:lnTo>
                  <a:lnTo>
                    <a:pt x="38281" y="31634"/>
                  </a:lnTo>
                  <a:lnTo>
                    <a:pt x="31644" y="38271"/>
                  </a:lnTo>
                  <a:lnTo>
                    <a:pt x="20501" y="27138"/>
                  </a:lnTo>
                  <a:lnTo>
                    <a:pt x="9627" y="38012"/>
                  </a:lnTo>
                  <a:lnTo>
                    <a:pt x="2543" y="30929"/>
                  </a:lnTo>
                  <a:lnTo>
                    <a:pt x="13418" y="20046"/>
                  </a:lnTo>
                  <a:lnTo>
                    <a:pt x="2347" y="8975"/>
                  </a:lnTo>
                  <a:lnTo>
                    <a:pt x="8984" y="2337"/>
                  </a:lnTo>
                  <a:close/>
                  <a:moveTo>
                    <a:pt x="8984" y="0"/>
                  </a:moveTo>
                  <a:lnTo>
                    <a:pt x="1" y="8975"/>
                  </a:lnTo>
                  <a:lnTo>
                    <a:pt x="11072" y="20046"/>
                  </a:lnTo>
                  <a:lnTo>
                    <a:pt x="197" y="30929"/>
                  </a:lnTo>
                  <a:lnTo>
                    <a:pt x="9627" y="40359"/>
                  </a:lnTo>
                  <a:lnTo>
                    <a:pt x="20501" y="29475"/>
                  </a:lnTo>
                  <a:lnTo>
                    <a:pt x="31644" y="40617"/>
                  </a:lnTo>
                  <a:lnTo>
                    <a:pt x="40618" y="31634"/>
                  </a:lnTo>
                  <a:lnTo>
                    <a:pt x="29485" y="20501"/>
                  </a:lnTo>
                  <a:lnTo>
                    <a:pt x="40368" y="9617"/>
                  </a:lnTo>
                  <a:lnTo>
                    <a:pt x="30939" y="187"/>
                  </a:lnTo>
                  <a:lnTo>
                    <a:pt x="20055" y="11071"/>
                  </a:lnTo>
                  <a:lnTo>
                    <a:pt x="898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6928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51583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3"/>
          <p:cNvGrpSpPr/>
          <p:nvPr/>
        </p:nvGrpSpPr>
        <p:grpSpPr>
          <a:xfrm>
            <a:off x="4043697" y="4461969"/>
            <a:ext cx="1056591" cy="284267"/>
            <a:chOff x="3222725" y="301475"/>
            <a:chExt cx="1768945" cy="475840"/>
          </a:xfrm>
        </p:grpSpPr>
        <p:sp>
          <p:nvSpPr>
            <p:cNvPr id="33" name="Google Shape;33;p3"/>
            <p:cNvSpPr/>
            <p:nvPr/>
          </p:nvSpPr>
          <p:spPr>
            <a:xfrm>
              <a:off x="3222725" y="301475"/>
              <a:ext cx="475852" cy="475840"/>
            </a:xfrm>
            <a:custGeom>
              <a:avLst/>
              <a:gdLst/>
              <a:ahLst/>
              <a:cxnLst/>
              <a:rect l="l" t="t" r="r" b="b"/>
              <a:pathLst>
                <a:path w="40619" h="40618" extrusionOk="0">
                  <a:moveTo>
                    <a:pt x="8984" y="2337"/>
                  </a:moveTo>
                  <a:lnTo>
                    <a:pt x="20055" y="13417"/>
                  </a:lnTo>
                  <a:lnTo>
                    <a:pt x="30939" y="2534"/>
                  </a:lnTo>
                  <a:lnTo>
                    <a:pt x="38022" y="9617"/>
                  </a:lnTo>
                  <a:lnTo>
                    <a:pt x="27139" y="20501"/>
                  </a:lnTo>
                  <a:lnTo>
                    <a:pt x="38281" y="31634"/>
                  </a:lnTo>
                  <a:lnTo>
                    <a:pt x="31644" y="38271"/>
                  </a:lnTo>
                  <a:lnTo>
                    <a:pt x="20501" y="27138"/>
                  </a:lnTo>
                  <a:lnTo>
                    <a:pt x="9627" y="38012"/>
                  </a:lnTo>
                  <a:lnTo>
                    <a:pt x="2543" y="30929"/>
                  </a:lnTo>
                  <a:lnTo>
                    <a:pt x="13418" y="20046"/>
                  </a:lnTo>
                  <a:lnTo>
                    <a:pt x="2347" y="8975"/>
                  </a:lnTo>
                  <a:lnTo>
                    <a:pt x="8984" y="2337"/>
                  </a:lnTo>
                  <a:close/>
                  <a:moveTo>
                    <a:pt x="8984" y="0"/>
                  </a:moveTo>
                  <a:lnTo>
                    <a:pt x="1" y="8975"/>
                  </a:lnTo>
                  <a:lnTo>
                    <a:pt x="11072" y="20046"/>
                  </a:lnTo>
                  <a:lnTo>
                    <a:pt x="197" y="30929"/>
                  </a:lnTo>
                  <a:lnTo>
                    <a:pt x="9627" y="40359"/>
                  </a:lnTo>
                  <a:lnTo>
                    <a:pt x="20501" y="29475"/>
                  </a:lnTo>
                  <a:lnTo>
                    <a:pt x="31644" y="40617"/>
                  </a:lnTo>
                  <a:lnTo>
                    <a:pt x="40618" y="31634"/>
                  </a:lnTo>
                  <a:lnTo>
                    <a:pt x="29485" y="20501"/>
                  </a:lnTo>
                  <a:lnTo>
                    <a:pt x="40368" y="9617"/>
                  </a:lnTo>
                  <a:lnTo>
                    <a:pt x="30939" y="187"/>
                  </a:lnTo>
                  <a:lnTo>
                    <a:pt x="20055" y="11071"/>
                  </a:lnTo>
                  <a:lnTo>
                    <a:pt x="898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86928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51583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3"/>
          <p:cNvGrpSpPr/>
          <p:nvPr/>
        </p:nvGrpSpPr>
        <p:grpSpPr>
          <a:xfrm flipH="1">
            <a:off x="7212052" y="3443279"/>
            <a:ext cx="2437679" cy="2437647"/>
            <a:chOff x="374825" y="2794700"/>
            <a:chExt cx="1879475" cy="1879450"/>
          </a:xfrm>
        </p:grpSpPr>
        <p:sp>
          <p:nvSpPr>
            <p:cNvPr id="37" name="Google Shape;37;p3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/>
          <p:nvPr/>
        </p:nvSpPr>
        <p:spPr>
          <a:xfrm>
            <a:off x="-300800" y="-267150"/>
            <a:ext cx="1101600" cy="1101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153075" y="37725"/>
            <a:ext cx="438000" cy="438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8504875" y="-420075"/>
            <a:ext cx="1101600" cy="1101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3302738" y="1822600"/>
            <a:ext cx="38520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1989263" y="2230650"/>
            <a:ext cx="11562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3302738" y="2805500"/>
            <a:ext cx="38520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-274500" y="3870225"/>
            <a:ext cx="863700" cy="8637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flipH="1">
            <a:off x="0" y="0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8228275" y="4005125"/>
            <a:ext cx="1221300" cy="12213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94150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/>
          <p:nvPr/>
        </p:nvSpPr>
        <p:spPr>
          <a:xfrm>
            <a:off x="8131500" y="-287937"/>
            <a:ext cx="1262100" cy="12621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6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92" name="Google Shape;92;p6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93" name="Google Shape;93;p6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grpSp>
        <p:nvGrpSpPr>
          <p:cNvPr id="94" name="Google Shape;94;p6"/>
          <p:cNvGrpSpPr/>
          <p:nvPr/>
        </p:nvGrpSpPr>
        <p:grpSpPr>
          <a:xfrm flipH="1">
            <a:off x="-668227" y="-803217"/>
            <a:ext cx="1777420" cy="1777396"/>
            <a:chOff x="374825" y="2794700"/>
            <a:chExt cx="1879475" cy="1879450"/>
          </a:xfrm>
        </p:grpSpPr>
        <p:sp>
          <p:nvSpPr>
            <p:cNvPr id="95" name="Google Shape;95;p6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Google Shape;97;p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300" y="0"/>
            <a:ext cx="863700" cy="90663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0" y="0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19650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/>
          <p:nvPr/>
        </p:nvSpPr>
        <p:spPr>
          <a:xfrm>
            <a:off x="1182825" y="-660900"/>
            <a:ext cx="1200300" cy="12003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-557000" y="3780749"/>
            <a:ext cx="2151600" cy="21516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7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105" name="Google Shape;105;p7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6" name="Google Shape;106;p7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grpSp>
        <p:nvGrpSpPr>
          <p:cNvPr id="107" name="Google Shape;107;p7"/>
          <p:cNvGrpSpPr/>
          <p:nvPr/>
        </p:nvGrpSpPr>
        <p:grpSpPr>
          <a:xfrm rot="-2700000" flipH="1">
            <a:off x="7365104" y="-824159"/>
            <a:ext cx="2538902" cy="2538868"/>
            <a:chOff x="374825" y="2794700"/>
            <a:chExt cx="1879475" cy="1879450"/>
          </a:xfrm>
        </p:grpSpPr>
        <p:sp>
          <p:nvSpPr>
            <p:cNvPr id="108" name="Google Shape;108;p7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Google Shape;110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10961" flipH="1">
            <a:off x="238244" y="4164545"/>
            <a:ext cx="561114" cy="58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441111" flipH="1">
            <a:off x="7801973" y="3779675"/>
            <a:ext cx="1146721" cy="1203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720000" y="1983575"/>
            <a:ext cx="3543600" cy="23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title"/>
          </p:nvPr>
        </p:nvSpPr>
        <p:spPr>
          <a:xfrm>
            <a:off x="720000" y="846750"/>
            <a:ext cx="35436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1085850" y="3979125"/>
            <a:ext cx="697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>
            <a:off x="7766800" y="3382800"/>
            <a:ext cx="900000" cy="9000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0"/>
          <p:cNvGrpSpPr/>
          <p:nvPr/>
        </p:nvGrpSpPr>
        <p:grpSpPr>
          <a:xfrm>
            <a:off x="7686837" y="-587558"/>
            <a:ext cx="2551011" cy="2550977"/>
            <a:chOff x="374825" y="2794700"/>
            <a:chExt cx="1879475" cy="1879450"/>
          </a:xfrm>
        </p:grpSpPr>
        <p:sp>
          <p:nvSpPr>
            <p:cNvPr id="180" name="Google Shape;180;p10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10"/>
          <p:cNvSpPr/>
          <p:nvPr/>
        </p:nvSpPr>
        <p:spPr>
          <a:xfrm>
            <a:off x="-672050" y="-420725"/>
            <a:ext cx="1495800" cy="14958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10"/>
          <p:cNvGrpSpPr/>
          <p:nvPr/>
        </p:nvGrpSpPr>
        <p:grpSpPr>
          <a:xfrm>
            <a:off x="4043697" y="397269"/>
            <a:ext cx="1056591" cy="284267"/>
            <a:chOff x="3222725" y="301475"/>
            <a:chExt cx="1768945" cy="475840"/>
          </a:xfrm>
        </p:grpSpPr>
        <p:sp>
          <p:nvSpPr>
            <p:cNvPr id="184" name="Google Shape;184;p10"/>
            <p:cNvSpPr/>
            <p:nvPr/>
          </p:nvSpPr>
          <p:spPr>
            <a:xfrm>
              <a:off x="3222725" y="301475"/>
              <a:ext cx="475852" cy="475840"/>
            </a:xfrm>
            <a:custGeom>
              <a:avLst/>
              <a:gdLst/>
              <a:ahLst/>
              <a:cxnLst/>
              <a:rect l="l" t="t" r="r" b="b"/>
              <a:pathLst>
                <a:path w="40619" h="40618" extrusionOk="0">
                  <a:moveTo>
                    <a:pt x="8984" y="2337"/>
                  </a:moveTo>
                  <a:lnTo>
                    <a:pt x="20055" y="13417"/>
                  </a:lnTo>
                  <a:lnTo>
                    <a:pt x="30939" y="2534"/>
                  </a:lnTo>
                  <a:lnTo>
                    <a:pt x="38022" y="9617"/>
                  </a:lnTo>
                  <a:lnTo>
                    <a:pt x="27139" y="20501"/>
                  </a:lnTo>
                  <a:lnTo>
                    <a:pt x="38281" y="31634"/>
                  </a:lnTo>
                  <a:lnTo>
                    <a:pt x="31644" y="38271"/>
                  </a:lnTo>
                  <a:lnTo>
                    <a:pt x="20501" y="27138"/>
                  </a:lnTo>
                  <a:lnTo>
                    <a:pt x="9627" y="38012"/>
                  </a:lnTo>
                  <a:lnTo>
                    <a:pt x="2543" y="30929"/>
                  </a:lnTo>
                  <a:lnTo>
                    <a:pt x="13418" y="20046"/>
                  </a:lnTo>
                  <a:lnTo>
                    <a:pt x="2347" y="8975"/>
                  </a:lnTo>
                  <a:lnTo>
                    <a:pt x="8984" y="2337"/>
                  </a:lnTo>
                  <a:close/>
                  <a:moveTo>
                    <a:pt x="8984" y="0"/>
                  </a:moveTo>
                  <a:lnTo>
                    <a:pt x="1" y="8975"/>
                  </a:lnTo>
                  <a:lnTo>
                    <a:pt x="11072" y="20046"/>
                  </a:lnTo>
                  <a:lnTo>
                    <a:pt x="197" y="30929"/>
                  </a:lnTo>
                  <a:lnTo>
                    <a:pt x="9627" y="40359"/>
                  </a:lnTo>
                  <a:lnTo>
                    <a:pt x="20501" y="29475"/>
                  </a:lnTo>
                  <a:lnTo>
                    <a:pt x="31644" y="40617"/>
                  </a:lnTo>
                  <a:lnTo>
                    <a:pt x="40618" y="31634"/>
                  </a:lnTo>
                  <a:lnTo>
                    <a:pt x="29485" y="20501"/>
                  </a:lnTo>
                  <a:lnTo>
                    <a:pt x="40368" y="9617"/>
                  </a:lnTo>
                  <a:lnTo>
                    <a:pt x="30939" y="187"/>
                  </a:lnTo>
                  <a:lnTo>
                    <a:pt x="20055" y="11071"/>
                  </a:lnTo>
                  <a:lnTo>
                    <a:pt x="898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928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4515830" y="301475"/>
              <a:ext cx="475840" cy="475840"/>
            </a:xfrm>
            <a:custGeom>
              <a:avLst/>
              <a:gdLst/>
              <a:ahLst/>
              <a:cxnLst/>
              <a:rect l="l" t="t" r="r" b="b"/>
              <a:pathLst>
                <a:path w="40618" h="40618" extrusionOk="0">
                  <a:moveTo>
                    <a:pt x="8975" y="2337"/>
                  </a:moveTo>
                  <a:lnTo>
                    <a:pt x="20046" y="13417"/>
                  </a:lnTo>
                  <a:lnTo>
                    <a:pt x="30929" y="2534"/>
                  </a:lnTo>
                  <a:lnTo>
                    <a:pt x="38013" y="9617"/>
                  </a:lnTo>
                  <a:lnTo>
                    <a:pt x="27138" y="20501"/>
                  </a:lnTo>
                  <a:lnTo>
                    <a:pt x="38272" y="31634"/>
                  </a:lnTo>
                  <a:lnTo>
                    <a:pt x="31634" y="38271"/>
                  </a:lnTo>
                  <a:lnTo>
                    <a:pt x="20501" y="27138"/>
                  </a:lnTo>
                  <a:lnTo>
                    <a:pt x="9617" y="38012"/>
                  </a:lnTo>
                  <a:lnTo>
                    <a:pt x="2534" y="30929"/>
                  </a:lnTo>
                  <a:lnTo>
                    <a:pt x="13417" y="20046"/>
                  </a:lnTo>
                  <a:lnTo>
                    <a:pt x="2338" y="8975"/>
                  </a:lnTo>
                  <a:lnTo>
                    <a:pt x="8975" y="2337"/>
                  </a:lnTo>
                  <a:close/>
                  <a:moveTo>
                    <a:pt x="8975" y="0"/>
                  </a:moveTo>
                  <a:lnTo>
                    <a:pt x="0" y="8975"/>
                  </a:lnTo>
                  <a:lnTo>
                    <a:pt x="11071" y="20046"/>
                  </a:lnTo>
                  <a:lnTo>
                    <a:pt x="188" y="30929"/>
                  </a:lnTo>
                  <a:lnTo>
                    <a:pt x="9617" y="40359"/>
                  </a:lnTo>
                  <a:lnTo>
                    <a:pt x="20501" y="29475"/>
                  </a:lnTo>
                  <a:lnTo>
                    <a:pt x="31634" y="40617"/>
                  </a:lnTo>
                  <a:lnTo>
                    <a:pt x="40618" y="31634"/>
                  </a:lnTo>
                  <a:lnTo>
                    <a:pt x="29475" y="20501"/>
                  </a:lnTo>
                  <a:lnTo>
                    <a:pt x="40359" y="9617"/>
                  </a:lnTo>
                  <a:lnTo>
                    <a:pt x="30929" y="187"/>
                  </a:lnTo>
                  <a:lnTo>
                    <a:pt x="20046" y="11071"/>
                  </a:lnTo>
                  <a:lnTo>
                    <a:pt x="8975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10"/>
          <p:cNvSpPr/>
          <p:nvPr/>
        </p:nvSpPr>
        <p:spPr>
          <a:xfrm>
            <a:off x="7980900" y="4406575"/>
            <a:ext cx="1415700" cy="14157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8" name="Google Shape;188;p10"/>
          <p:cNvSpPr/>
          <p:nvPr/>
        </p:nvSpPr>
        <p:spPr>
          <a:xfrm>
            <a:off x="-854575" y="2867100"/>
            <a:ext cx="1415700" cy="14157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02599" y="225977"/>
            <a:ext cx="1056601" cy="110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8211816" y="3964364"/>
            <a:ext cx="698167" cy="73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11388" flipH="1">
            <a:off x="24413" y="385114"/>
            <a:ext cx="888423" cy="932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/>
          <p:nvPr/>
        </p:nvSpPr>
        <p:spPr>
          <a:xfrm>
            <a:off x="3542050" y="13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3"/>
          <p:cNvGrpSpPr/>
          <p:nvPr/>
        </p:nvGrpSpPr>
        <p:grpSpPr>
          <a:xfrm flipH="1">
            <a:off x="7834050" y="3596941"/>
            <a:ext cx="2192783" cy="2192754"/>
            <a:chOff x="374825" y="2794700"/>
            <a:chExt cx="1879475" cy="1879450"/>
          </a:xfrm>
        </p:grpSpPr>
        <p:sp>
          <p:nvSpPr>
            <p:cNvPr id="212" name="Google Shape;212;p13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13"/>
          <p:cNvSpPr/>
          <p:nvPr/>
        </p:nvSpPr>
        <p:spPr>
          <a:xfrm>
            <a:off x="8504193" y="-404000"/>
            <a:ext cx="1369800" cy="13698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-119900" y="1478900"/>
            <a:ext cx="546600" cy="546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-428025" y="-517925"/>
            <a:ext cx="1797300" cy="17973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0525"/>
            <a:ext cx="9144003" cy="42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3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219" name="Google Shape;219;p13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221" name="Google Shape;221;p1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04041" flipH="1">
            <a:off x="8090724" y="304957"/>
            <a:ext cx="680351" cy="71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0450" y="4187385"/>
            <a:ext cx="680351" cy="7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11035" flipH="1">
            <a:off x="-124620" y="-50151"/>
            <a:ext cx="1356915" cy="142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39754" y="4048441"/>
            <a:ext cx="1056601" cy="110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1969138" y="1858575"/>
            <a:ext cx="24954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2" hasCustomPrompt="1"/>
          </p:nvPr>
        </p:nvSpPr>
        <p:spPr>
          <a:xfrm>
            <a:off x="1075138" y="21108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1"/>
          </p:nvPr>
        </p:nvSpPr>
        <p:spPr>
          <a:xfrm>
            <a:off x="1969138" y="2194275"/>
            <a:ext cx="249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3"/>
          </p:nvPr>
        </p:nvSpPr>
        <p:spPr>
          <a:xfrm>
            <a:off x="5573463" y="1858575"/>
            <a:ext cx="24954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4" hasCustomPrompt="1"/>
          </p:nvPr>
        </p:nvSpPr>
        <p:spPr>
          <a:xfrm>
            <a:off x="4621413" y="21108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5"/>
          </p:nvPr>
        </p:nvSpPr>
        <p:spPr>
          <a:xfrm>
            <a:off x="5573463" y="2194275"/>
            <a:ext cx="249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6"/>
          </p:nvPr>
        </p:nvSpPr>
        <p:spPr>
          <a:xfrm>
            <a:off x="1969138" y="3048850"/>
            <a:ext cx="24954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7" hasCustomPrompt="1"/>
          </p:nvPr>
        </p:nvSpPr>
        <p:spPr>
          <a:xfrm>
            <a:off x="1075138" y="3301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8"/>
          </p:nvPr>
        </p:nvSpPr>
        <p:spPr>
          <a:xfrm>
            <a:off x="1969138" y="3384575"/>
            <a:ext cx="249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9"/>
          </p:nvPr>
        </p:nvSpPr>
        <p:spPr>
          <a:xfrm>
            <a:off x="5573463" y="3048850"/>
            <a:ext cx="24954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21413" y="3301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14"/>
          </p:nvPr>
        </p:nvSpPr>
        <p:spPr>
          <a:xfrm>
            <a:off x="5573463" y="3384575"/>
            <a:ext cx="249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"/>
          <p:cNvSpPr/>
          <p:nvPr/>
        </p:nvSpPr>
        <p:spPr>
          <a:xfrm flipH="1">
            <a:off x="-234434" y="-1464264"/>
            <a:ext cx="2370900" cy="23709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/>
          <p:nvPr/>
        </p:nvSpPr>
        <p:spPr>
          <a:xfrm flipH="1">
            <a:off x="4441176" y="4352325"/>
            <a:ext cx="1183800" cy="11841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/>
          <p:nvPr/>
        </p:nvSpPr>
        <p:spPr>
          <a:xfrm flipH="1">
            <a:off x="5446636" y="-186275"/>
            <a:ext cx="572700" cy="5727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1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22175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6"/>
          <p:cNvSpPr/>
          <p:nvPr/>
        </p:nvSpPr>
        <p:spPr>
          <a:xfrm flipH="1">
            <a:off x="8136263" y="-385187"/>
            <a:ext cx="1849200" cy="18492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16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307" name="Google Shape;307;p16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08" name="Google Shape;308;p16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309" name="Google Shape;309;p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567684" y="-561275"/>
            <a:ext cx="1442477" cy="22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1461" y="86088"/>
            <a:ext cx="863700" cy="906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16"/>
          <p:cNvGrpSpPr/>
          <p:nvPr/>
        </p:nvGrpSpPr>
        <p:grpSpPr>
          <a:xfrm rot="2700000">
            <a:off x="7711965" y="3843131"/>
            <a:ext cx="2445872" cy="2445840"/>
            <a:chOff x="374825" y="2794700"/>
            <a:chExt cx="1879475" cy="1879450"/>
          </a:xfrm>
        </p:grpSpPr>
        <p:sp>
          <p:nvSpPr>
            <p:cNvPr id="312" name="Google Shape;312;p16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 flipH="1">
            <a:off x="-70804" y="3060975"/>
            <a:ext cx="2207290" cy="33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07019" flipH="1">
            <a:off x="8022982" y="4114238"/>
            <a:ext cx="815829" cy="8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6"/>
          <p:cNvSpPr txBox="1">
            <a:spLocks noGrp="1"/>
          </p:cNvSpPr>
          <p:nvPr>
            <p:ph type="title"/>
          </p:nvPr>
        </p:nvSpPr>
        <p:spPr>
          <a:xfrm flipH="1">
            <a:off x="4476600" y="1371500"/>
            <a:ext cx="39543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6"/>
          <p:cNvSpPr txBox="1">
            <a:spLocks noGrp="1"/>
          </p:cNvSpPr>
          <p:nvPr>
            <p:ph type="subTitle" idx="1"/>
          </p:nvPr>
        </p:nvSpPr>
        <p:spPr>
          <a:xfrm flipH="1">
            <a:off x="4476600" y="2767300"/>
            <a:ext cx="39543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6"/>
          <p:cNvSpPr>
            <a:spLocks noGrp="1"/>
          </p:cNvSpPr>
          <p:nvPr>
            <p:ph type="pic" idx="2"/>
          </p:nvPr>
        </p:nvSpPr>
        <p:spPr>
          <a:xfrm flipH="1">
            <a:off x="720000" y="1142550"/>
            <a:ext cx="3339000" cy="285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/>
          <p:nvPr/>
        </p:nvSpPr>
        <p:spPr>
          <a:xfrm>
            <a:off x="-428025" y="-517925"/>
            <a:ext cx="1797300" cy="1797300"/>
          </a:xfrm>
          <a:prstGeom prst="ellipse">
            <a:avLst/>
          </a:prstGeom>
          <a:gradFill>
            <a:gsLst>
              <a:gs pos="0">
                <a:srgbClr val="7DD4FF">
                  <a:alpha val="69803"/>
                  <a:alpha val="30190"/>
                </a:srgbClr>
              </a:gs>
              <a:gs pos="100000">
                <a:srgbClr val="5188E7">
                  <a:alpha val="70588"/>
                  <a:alpha val="3019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>
            <a:off x="3542050" y="13"/>
            <a:ext cx="5601955" cy="5143487"/>
          </a:xfrm>
          <a:custGeom>
            <a:avLst/>
            <a:gdLst/>
            <a:ahLst/>
            <a:cxnLst/>
            <a:rect l="l" t="t" r="r" b="b"/>
            <a:pathLst>
              <a:path w="50244" h="46132" extrusionOk="0">
                <a:moveTo>
                  <a:pt x="21072" y="1"/>
                </a:moveTo>
                <a:lnTo>
                  <a:pt x="1999" y="17923"/>
                </a:lnTo>
                <a:cubicBezTo>
                  <a:pt x="366" y="19457"/>
                  <a:pt x="0" y="21902"/>
                  <a:pt x="1116" y="23846"/>
                </a:cubicBezTo>
                <a:lnTo>
                  <a:pt x="13882" y="46131"/>
                </a:lnTo>
                <a:lnTo>
                  <a:pt x="50244" y="46131"/>
                </a:lnTo>
                <a:lnTo>
                  <a:pt x="50244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21"/>
          <p:cNvGrpSpPr/>
          <p:nvPr/>
        </p:nvGrpSpPr>
        <p:grpSpPr>
          <a:xfrm flipH="1">
            <a:off x="7834050" y="3596941"/>
            <a:ext cx="2192783" cy="2192754"/>
            <a:chOff x="374825" y="2794700"/>
            <a:chExt cx="1879475" cy="1879450"/>
          </a:xfrm>
        </p:grpSpPr>
        <p:sp>
          <p:nvSpPr>
            <p:cNvPr id="410" name="Google Shape;410;p21"/>
            <p:cNvSpPr/>
            <p:nvPr/>
          </p:nvSpPr>
          <p:spPr>
            <a:xfrm>
              <a:off x="473400" y="2893275"/>
              <a:ext cx="1682325" cy="1682300"/>
            </a:xfrm>
            <a:custGeom>
              <a:avLst/>
              <a:gdLst/>
              <a:ahLst/>
              <a:cxnLst/>
              <a:rect l="l" t="t" r="r" b="b"/>
              <a:pathLst>
                <a:path w="67293" h="67292" extrusionOk="0">
                  <a:moveTo>
                    <a:pt x="33642" y="8306"/>
                  </a:moveTo>
                  <a:cubicBezTo>
                    <a:pt x="47621" y="8306"/>
                    <a:pt x="58996" y="19671"/>
                    <a:pt x="58996" y="33650"/>
                  </a:cubicBezTo>
                  <a:cubicBezTo>
                    <a:pt x="58996" y="47630"/>
                    <a:pt x="47621" y="58995"/>
                    <a:pt x="33642" y="58995"/>
                  </a:cubicBezTo>
                  <a:cubicBezTo>
                    <a:pt x="19672" y="58995"/>
                    <a:pt x="8297" y="47630"/>
                    <a:pt x="8297" y="33650"/>
                  </a:cubicBezTo>
                  <a:cubicBezTo>
                    <a:pt x="8297" y="19671"/>
                    <a:pt x="19672" y="8306"/>
                    <a:pt x="33642" y="8306"/>
                  </a:cubicBezTo>
                  <a:close/>
                  <a:moveTo>
                    <a:pt x="33642" y="0"/>
                  </a:moveTo>
                  <a:cubicBezTo>
                    <a:pt x="29110" y="0"/>
                    <a:pt x="24703" y="892"/>
                    <a:pt x="20546" y="2650"/>
                  </a:cubicBezTo>
                  <a:cubicBezTo>
                    <a:pt x="16540" y="4345"/>
                    <a:pt x="12945" y="6771"/>
                    <a:pt x="9858" y="9858"/>
                  </a:cubicBezTo>
                  <a:cubicBezTo>
                    <a:pt x="6763" y="12945"/>
                    <a:pt x="4345" y="16549"/>
                    <a:pt x="2650" y="20554"/>
                  </a:cubicBezTo>
                  <a:cubicBezTo>
                    <a:pt x="893" y="24703"/>
                    <a:pt x="1" y="29110"/>
                    <a:pt x="1" y="33650"/>
                  </a:cubicBezTo>
                  <a:cubicBezTo>
                    <a:pt x="1" y="38191"/>
                    <a:pt x="893" y="42598"/>
                    <a:pt x="2650" y="46746"/>
                  </a:cubicBezTo>
                  <a:cubicBezTo>
                    <a:pt x="4345" y="50752"/>
                    <a:pt x="6763" y="54356"/>
                    <a:pt x="9858" y="57443"/>
                  </a:cubicBezTo>
                  <a:cubicBezTo>
                    <a:pt x="12945" y="60529"/>
                    <a:pt x="16540" y="62956"/>
                    <a:pt x="20546" y="64651"/>
                  </a:cubicBezTo>
                  <a:cubicBezTo>
                    <a:pt x="24703" y="66408"/>
                    <a:pt x="29110" y="67291"/>
                    <a:pt x="33642" y="67291"/>
                  </a:cubicBezTo>
                  <a:cubicBezTo>
                    <a:pt x="38183" y="67291"/>
                    <a:pt x="42590" y="66408"/>
                    <a:pt x="46747" y="64651"/>
                  </a:cubicBezTo>
                  <a:cubicBezTo>
                    <a:pt x="50753" y="62956"/>
                    <a:pt x="54348" y="60529"/>
                    <a:pt x="57434" y="57443"/>
                  </a:cubicBezTo>
                  <a:cubicBezTo>
                    <a:pt x="60530" y="54356"/>
                    <a:pt x="62948" y="50752"/>
                    <a:pt x="64643" y="46746"/>
                  </a:cubicBezTo>
                  <a:cubicBezTo>
                    <a:pt x="66400" y="42598"/>
                    <a:pt x="67292" y="38191"/>
                    <a:pt x="67292" y="33650"/>
                  </a:cubicBezTo>
                  <a:cubicBezTo>
                    <a:pt x="67292" y="29110"/>
                    <a:pt x="66400" y="24703"/>
                    <a:pt x="64643" y="20554"/>
                  </a:cubicBezTo>
                  <a:cubicBezTo>
                    <a:pt x="62948" y="16549"/>
                    <a:pt x="60530" y="12945"/>
                    <a:pt x="57434" y="9858"/>
                  </a:cubicBezTo>
                  <a:cubicBezTo>
                    <a:pt x="54348" y="6771"/>
                    <a:pt x="50753" y="4345"/>
                    <a:pt x="46747" y="2650"/>
                  </a:cubicBezTo>
                  <a:cubicBezTo>
                    <a:pt x="42590" y="892"/>
                    <a:pt x="38183" y="0"/>
                    <a:pt x="33642" y="0"/>
                  </a:cubicBezTo>
                  <a:close/>
                </a:path>
              </a:pathLst>
            </a:custGeom>
            <a:gradFill>
              <a:gsLst>
                <a:gs pos="0">
                  <a:srgbClr val="7DD4FF">
                    <a:alpha val="50196"/>
                  </a:srgbClr>
                </a:gs>
                <a:gs pos="100000">
                  <a:srgbClr val="5188E7">
                    <a:alpha val="5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1"/>
            <p:cNvSpPr/>
            <p:nvPr/>
          </p:nvSpPr>
          <p:spPr>
            <a:xfrm>
              <a:off x="374825" y="2794700"/>
              <a:ext cx="1879475" cy="1879450"/>
            </a:xfrm>
            <a:custGeom>
              <a:avLst/>
              <a:gdLst/>
              <a:ahLst/>
              <a:cxnLst/>
              <a:rect l="l" t="t" r="r" b="b"/>
              <a:pathLst>
                <a:path w="75179" h="75178" extrusionOk="0">
                  <a:moveTo>
                    <a:pt x="37585" y="10054"/>
                  </a:moveTo>
                  <a:cubicBezTo>
                    <a:pt x="52769" y="10054"/>
                    <a:pt x="65124" y="22410"/>
                    <a:pt x="65124" y="37593"/>
                  </a:cubicBezTo>
                  <a:cubicBezTo>
                    <a:pt x="65124" y="52777"/>
                    <a:pt x="52769" y="65124"/>
                    <a:pt x="37585" y="65124"/>
                  </a:cubicBezTo>
                  <a:cubicBezTo>
                    <a:pt x="22410" y="65124"/>
                    <a:pt x="10055" y="52777"/>
                    <a:pt x="10055" y="37593"/>
                  </a:cubicBezTo>
                  <a:cubicBezTo>
                    <a:pt x="10055" y="22410"/>
                    <a:pt x="22410" y="10054"/>
                    <a:pt x="37585" y="10054"/>
                  </a:cubicBezTo>
                  <a:close/>
                  <a:moveTo>
                    <a:pt x="37585" y="9162"/>
                  </a:moveTo>
                  <a:cubicBezTo>
                    <a:pt x="21911" y="9162"/>
                    <a:pt x="9163" y="21919"/>
                    <a:pt x="9163" y="37593"/>
                  </a:cubicBezTo>
                  <a:cubicBezTo>
                    <a:pt x="9163" y="53268"/>
                    <a:pt x="21911" y="66016"/>
                    <a:pt x="37585" y="66016"/>
                  </a:cubicBezTo>
                  <a:cubicBezTo>
                    <a:pt x="53268" y="66016"/>
                    <a:pt x="66016" y="53268"/>
                    <a:pt x="66016" y="37593"/>
                  </a:cubicBezTo>
                  <a:cubicBezTo>
                    <a:pt x="66016" y="21919"/>
                    <a:pt x="53268" y="9162"/>
                    <a:pt x="37585" y="9162"/>
                  </a:cubicBezTo>
                  <a:close/>
                  <a:moveTo>
                    <a:pt x="37585" y="892"/>
                  </a:moveTo>
                  <a:cubicBezTo>
                    <a:pt x="42545" y="892"/>
                    <a:pt x="47345" y="1865"/>
                    <a:pt x="51876" y="3783"/>
                  </a:cubicBezTo>
                  <a:cubicBezTo>
                    <a:pt x="56248" y="5629"/>
                    <a:pt x="60173" y="8279"/>
                    <a:pt x="63536" y="11642"/>
                  </a:cubicBezTo>
                  <a:cubicBezTo>
                    <a:pt x="66908" y="15014"/>
                    <a:pt x="69549" y="18940"/>
                    <a:pt x="71405" y="23311"/>
                  </a:cubicBezTo>
                  <a:cubicBezTo>
                    <a:pt x="73314" y="27834"/>
                    <a:pt x="74286" y="32642"/>
                    <a:pt x="74286" y="37593"/>
                  </a:cubicBezTo>
                  <a:cubicBezTo>
                    <a:pt x="74286" y="42544"/>
                    <a:pt x="73314" y="47353"/>
                    <a:pt x="71405" y="51876"/>
                  </a:cubicBezTo>
                  <a:cubicBezTo>
                    <a:pt x="69549" y="56247"/>
                    <a:pt x="66908" y="60172"/>
                    <a:pt x="63536" y="63544"/>
                  </a:cubicBezTo>
                  <a:cubicBezTo>
                    <a:pt x="60173" y="66908"/>
                    <a:pt x="56248" y="69557"/>
                    <a:pt x="51876" y="71404"/>
                  </a:cubicBezTo>
                  <a:cubicBezTo>
                    <a:pt x="47345" y="73322"/>
                    <a:pt x="42545" y="74285"/>
                    <a:pt x="37585" y="74285"/>
                  </a:cubicBezTo>
                  <a:cubicBezTo>
                    <a:pt x="32634" y="74285"/>
                    <a:pt x="27834" y="73322"/>
                    <a:pt x="23302" y="71404"/>
                  </a:cubicBezTo>
                  <a:cubicBezTo>
                    <a:pt x="18931" y="69557"/>
                    <a:pt x="15006" y="66908"/>
                    <a:pt x="11643" y="63544"/>
                  </a:cubicBezTo>
                  <a:cubicBezTo>
                    <a:pt x="8270" y="60172"/>
                    <a:pt x="5630" y="56247"/>
                    <a:pt x="3774" y="51876"/>
                  </a:cubicBezTo>
                  <a:cubicBezTo>
                    <a:pt x="1865" y="47353"/>
                    <a:pt x="893" y="42544"/>
                    <a:pt x="893" y="37593"/>
                  </a:cubicBezTo>
                  <a:cubicBezTo>
                    <a:pt x="893" y="32642"/>
                    <a:pt x="1865" y="27834"/>
                    <a:pt x="3774" y="23311"/>
                  </a:cubicBezTo>
                  <a:cubicBezTo>
                    <a:pt x="5630" y="18940"/>
                    <a:pt x="8270" y="15014"/>
                    <a:pt x="11643" y="11642"/>
                  </a:cubicBezTo>
                  <a:cubicBezTo>
                    <a:pt x="15006" y="8279"/>
                    <a:pt x="18931" y="5629"/>
                    <a:pt x="23302" y="3783"/>
                  </a:cubicBezTo>
                  <a:cubicBezTo>
                    <a:pt x="27834" y="1865"/>
                    <a:pt x="32634" y="892"/>
                    <a:pt x="37585" y="892"/>
                  </a:cubicBezTo>
                  <a:close/>
                  <a:moveTo>
                    <a:pt x="37585" y="0"/>
                  </a:moveTo>
                  <a:cubicBezTo>
                    <a:pt x="32518" y="0"/>
                    <a:pt x="27593" y="999"/>
                    <a:pt x="22954" y="2962"/>
                  </a:cubicBezTo>
                  <a:cubicBezTo>
                    <a:pt x="18476" y="4853"/>
                    <a:pt x="14462" y="7565"/>
                    <a:pt x="11009" y="11009"/>
                  </a:cubicBezTo>
                  <a:cubicBezTo>
                    <a:pt x="7557" y="14461"/>
                    <a:pt x="4854" y="18485"/>
                    <a:pt x="2953" y="22963"/>
                  </a:cubicBezTo>
                  <a:cubicBezTo>
                    <a:pt x="991" y="27593"/>
                    <a:pt x="1" y="32517"/>
                    <a:pt x="1" y="37593"/>
                  </a:cubicBezTo>
                  <a:cubicBezTo>
                    <a:pt x="1" y="42660"/>
                    <a:pt x="991" y="47585"/>
                    <a:pt x="2953" y="52224"/>
                  </a:cubicBezTo>
                  <a:cubicBezTo>
                    <a:pt x="4854" y="56702"/>
                    <a:pt x="7557" y="60725"/>
                    <a:pt x="11009" y="64169"/>
                  </a:cubicBezTo>
                  <a:cubicBezTo>
                    <a:pt x="14462" y="67621"/>
                    <a:pt x="18476" y="70333"/>
                    <a:pt x="22954" y="72225"/>
                  </a:cubicBezTo>
                  <a:cubicBezTo>
                    <a:pt x="27593" y="74187"/>
                    <a:pt x="32518" y="75177"/>
                    <a:pt x="37585" y="75177"/>
                  </a:cubicBezTo>
                  <a:cubicBezTo>
                    <a:pt x="42661" y="75177"/>
                    <a:pt x="47585" y="74187"/>
                    <a:pt x="52224" y="72225"/>
                  </a:cubicBezTo>
                  <a:cubicBezTo>
                    <a:pt x="56703" y="70333"/>
                    <a:pt x="60717" y="67621"/>
                    <a:pt x="64170" y="64169"/>
                  </a:cubicBezTo>
                  <a:cubicBezTo>
                    <a:pt x="67622" y="60725"/>
                    <a:pt x="70325" y="56702"/>
                    <a:pt x="72225" y="52224"/>
                  </a:cubicBezTo>
                  <a:cubicBezTo>
                    <a:pt x="74188" y="47585"/>
                    <a:pt x="75178" y="42660"/>
                    <a:pt x="75178" y="37593"/>
                  </a:cubicBezTo>
                  <a:cubicBezTo>
                    <a:pt x="75178" y="32517"/>
                    <a:pt x="74188" y="27593"/>
                    <a:pt x="72225" y="22963"/>
                  </a:cubicBezTo>
                  <a:cubicBezTo>
                    <a:pt x="70325" y="18485"/>
                    <a:pt x="67622" y="14461"/>
                    <a:pt x="64170" y="11009"/>
                  </a:cubicBezTo>
                  <a:cubicBezTo>
                    <a:pt x="60717" y="7565"/>
                    <a:pt x="56703" y="4853"/>
                    <a:pt x="52224" y="2962"/>
                  </a:cubicBezTo>
                  <a:cubicBezTo>
                    <a:pt x="47585" y="999"/>
                    <a:pt x="42661" y="0"/>
                    <a:pt x="3758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36000">
                  <a:schemeClr val="dk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2" name="Google Shape;412;p2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475725"/>
            <a:ext cx="9144003" cy="4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1"/>
          <p:cNvSpPr/>
          <p:nvPr/>
        </p:nvSpPr>
        <p:spPr>
          <a:xfrm>
            <a:off x="-92450" y="3776325"/>
            <a:ext cx="546600" cy="546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21"/>
          <p:cNvGrpSpPr/>
          <p:nvPr/>
        </p:nvGrpSpPr>
        <p:grpSpPr>
          <a:xfrm>
            <a:off x="249126" y="280205"/>
            <a:ext cx="8645510" cy="4583219"/>
            <a:chOff x="910200" y="860700"/>
            <a:chExt cx="7323600" cy="3422100"/>
          </a:xfrm>
        </p:grpSpPr>
        <p:pic>
          <p:nvPicPr>
            <p:cNvPr id="415" name="Google Shape;415;p21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416" name="Google Shape;416;p21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417" name="Google Shape;417;p21"/>
          <p:cNvSpPr/>
          <p:nvPr/>
        </p:nvSpPr>
        <p:spPr>
          <a:xfrm>
            <a:off x="8145600" y="-318575"/>
            <a:ext cx="1398600" cy="1398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8" name="Google Shape;418;p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11065" flipH="1">
            <a:off x="76098" y="118360"/>
            <a:ext cx="604404" cy="63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151" y="787097"/>
            <a:ext cx="924099" cy="97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748930" flipH="1">
            <a:off x="8126726" y="4024098"/>
            <a:ext cx="924101" cy="97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444120" flipH="1">
            <a:off x="8370147" y="193809"/>
            <a:ext cx="604403" cy="63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4205" flipH="1">
            <a:off x="160963" y="4218056"/>
            <a:ext cx="589666" cy="61897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1"/>
          <p:cNvSpPr txBox="1">
            <a:spLocks noGrp="1"/>
          </p:cNvSpPr>
          <p:nvPr>
            <p:ph type="title" idx="2"/>
          </p:nvPr>
        </p:nvSpPr>
        <p:spPr>
          <a:xfrm>
            <a:off x="110117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21"/>
          <p:cNvSpPr txBox="1">
            <a:spLocks noGrp="1"/>
          </p:cNvSpPr>
          <p:nvPr>
            <p:ph type="subTitle" idx="1"/>
          </p:nvPr>
        </p:nvSpPr>
        <p:spPr>
          <a:xfrm>
            <a:off x="1101175" y="21343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1"/>
          <p:cNvSpPr txBox="1">
            <a:spLocks noGrp="1"/>
          </p:cNvSpPr>
          <p:nvPr>
            <p:ph type="title" idx="3"/>
          </p:nvPr>
        </p:nvSpPr>
        <p:spPr>
          <a:xfrm>
            <a:off x="3578947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7" name="Google Shape;427;p21"/>
          <p:cNvSpPr txBox="1">
            <a:spLocks noGrp="1"/>
          </p:cNvSpPr>
          <p:nvPr>
            <p:ph type="subTitle" idx="4"/>
          </p:nvPr>
        </p:nvSpPr>
        <p:spPr>
          <a:xfrm>
            <a:off x="3579000" y="21343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1"/>
          <p:cNvSpPr txBox="1">
            <a:spLocks noGrp="1"/>
          </p:cNvSpPr>
          <p:nvPr>
            <p:ph type="title" idx="5"/>
          </p:nvPr>
        </p:nvSpPr>
        <p:spPr>
          <a:xfrm>
            <a:off x="1101175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9" name="Google Shape;429;p21"/>
          <p:cNvSpPr txBox="1">
            <a:spLocks noGrp="1"/>
          </p:cNvSpPr>
          <p:nvPr>
            <p:ph type="subTitle" idx="6"/>
          </p:nvPr>
        </p:nvSpPr>
        <p:spPr>
          <a:xfrm>
            <a:off x="1101175" y="35677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1"/>
          <p:cNvSpPr txBox="1">
            <a:spLocks noGrp="1"/>
          </p:cNvSpPr>
          <p:nvPr>
            <p:ph type="title" idx="7"/>
          </p:nvPr>
        </p:nvSpPr>
        <p:spPr>
          <a:xfrm>
            <a:off x="3578947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8"/>
          </p:nvPr>
        </p:nvSpPr>
        <p:spPr>
          <a:xfrm>
            <a:off x="3578947" y="35677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title" idx="9"/>
          </p:nvPr>
        </p:nvSpPr>
        <p:spPr>
          <a:xfrm>
            <a:off x="605672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3" name="Google Shape;433;p21"/>
          <p:cNvSpPr txBox="1">
            <a:spLocks noGrp="1"/>
          </p:cNvSpPr>
          <p:nvPr>
            <p:ph type="subTitle" idx="13"/>
          </p:nvPr>
        </p:nvSpPr>
        <p:spPr>
          <a:xfrm>
            <a:off x="6056725" y="21343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1"/>
          <p:cNvSpPr txBox="1">
            <a:spLocks noGrp="1"/>
          </p:cNvSpPr>
          <p:nvPr>
            <p:ph type="title" idx="14"/>
          </p:nvPr>
        </p:nvSpPr>
        <p:spPr>
          <a:xfrm>
            <a:off x="6056725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" name="Google Shape;435;p21"/>
          <p:cNvSpPr txBox="1">
            <a:spLocks noGrp="1"/>
          </p:cNvSpPr>
          <p:nvPr>
            <p:ph type="subTitle" idx="15"/>
          </p:nvPr>
        </p:nvSpPr>
        <p:spPr>
          <a:xfrm>
            <a:off x="6056725" y="35677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58" r:id="rId6"/>
    <p:sldLayoutId id="2147483659" r:id="rId7"/>
    <p:sldLayoutId id="2147483662" r:id="rId8"/>
    <p:sldLayoutId id="2147483667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8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openxmlformats.org/officeDocument/2006/relationships/image" Target="../media/image27.png"/><Relationship Id="rId10" Type="http://schemas.openxmlformats.org/officeDocument/2006/relationships/image" Target="../media/image57.jpeg"/><Relationship Id="rId4" Type="http://schemas.openxmlformats.org/officeDocument/2006/relationships/image" Target="../media/image26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65.png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68.jpe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6.png"/><Relationship Id="rId4" Type="http://schemas.openxmlformats.org/officeDocument/2006/relationships/image" Target="../media/image36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8.png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26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30"/>
          <p:cNvGrpSpPr/>
          <p:nvPr/>
        </p:nvGrpSpPr>
        <p:grpSpPr>
          <a:xfrm>
            <a:off x="910200" y="860700"/>
            <a:ext cx="7323600" cy="3422100"/>
            <a:chOff x="910200" y="860700"/>
            <a:chExt cx="7323600" cy="3422100"/>
          </a:xfrm>
        </p:grpSpPr>
        <p:pic>
          <p:nvPicPr>
            <p:cNvPr id="549" name="Google Shape;549;p30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50" name="Google Shape;550;p30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551" name="Google Shape;551;p30"/>
          <p:cNvSpPr txBox="1">
            <a:spLocks noGrp="1"/>
          </p:cNvSpPr>
          <p:nvPr>
            <p:ph type="ctrTitle"/>
          </p:nvPr>
        </p:nvSpPr>
        <p:spPr>
          <a:xfrm>
            <a:off x="1394850" y="1890412"/>
            <a:ext cx="6354300" cy="1503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800" dirty="0">
                <a:latin typeface="Candara" panose="020E0502030303020204" pitchFamily="34" charset="0"/>
                <a:ea typeface="Arial Rounded MT Bold" charset="0"/>
                <a:cs typeface="Arial Rounded MT Bold" charset="0"/>
              </a:rPr>
              <a:t>Στοματική Υγιεινή</a:t>
            </a:r>
            <a:br>
              <a:rPr lang="el-GR" sz="4800" dirty="0">
                <a:latin typeface="Candara" panose="020E0502030303020204" pitchFamily="34" charset="0"/>
                <a:ea typeface="Arial Rounded MT Bold" charset="0"/>
                <a:cs typeface="Arial Rounded MT Bold" charset="0"/>
              </a:rPr>
            </a:br>
            <a:r>
              <a:rPr lang="el-GR" sz="4800" dirty="0">
                <a:latin typeface="Candara" panose="020E0502030303020204" pitchFamily="34" charset="0"/>
                <a:ea typeface="Arial Rounded MT Bold" charset="0"/>
                <a:cs typeface="Arial Rounded MT Bold" charset="0"/>
              </a:rPr>
              <a:t>Γυμνάσιο </a:t>
            </a:r>
            <a:r>
              <a:rPr lang="mr-IN" sz="4800" dirty="0">
                <a:latin typeface="Candara" panose="020E0502030303020204" pitchFamily="34" charset="0"/>
                <a:ea typeface="Arial Rounded MT Bold" charset="0"/>
                <a:cs typeface="Arial Rounded MT Bold" charset="0"/>
              </a:rPr>
              <a:t>–</a:t>
            </a:r>
            <a:r>
              <a:rPr lang="el-GR" sz="4800" dirty="0">
                <a:latin typeface="Candara" panose="020E0502030303020204" pitchFamily="34" charset="0"/>
                <a:ea typeface="Arial Rounded MT Bold" charset="0"/>
                <a:cs typeface="Arial Rounded MT Bold" charset="0"/>
              </a:rPr>
              <a:t> Λύκειο</a:t>
            </a:r>
            <a:endParaRPr sz="4800" dirty="0">
              <a:solidFill>
                <a:schemeClr val="accent1"/>
              </a:solidFill>
              <a:latin typeface="Candara" panose="020E0502030303020204" pitchFamily="34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553" name="Google Shape;553;p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225" y="3098125"/>
            <a:ext cx="1442477" cy="22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7" y="1159780"/>
            <a:ext cx="1056601" cy="110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75" y="3677135"/>
            <a:ext cx="680351" cy="7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93;p5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30677" y="273637"/>
            <a:ext cx="1143349" cy="1200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3459814" y="424992"/>
            <a:ext cx="2224371" cy="856076"/>
            <a:chOff x="3459814" y="424992"/>
            <a:chExt cx="2224371" cy="856076"/>
          </a:xfrm>
        </p:grpSpPr>
        <p:sp>
          <p:nvSpPr>
            <p:cNvPr id="3" name="Rounded Rectangle 16">
              <a:extLst>
                <a:ext uri="{FF2B5EF4-FFF2-40B4-BE49-F238E27FC236}">
                  <a16:creationId xmlns:a16="http://schemas.microsoft.com/office/drawing/2014/main" id="{D93FCE70-8213-BAB2-1829-6824D71FB2FF}"/>
                </a:ext>
              </a:extLst>
            </p:cNvPr>
            <p:cNvSpPr/>
            <p:nvPr/>
          </p:nvSpPr>
          <p:spPr>
            <a:xfrm>
              <a:off x="3459814" y="424992"/>
              <a:ext cx="2224371" cy="856076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05" y="548971"/>
              <a:ext cx="609792" cy="6108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526" y="506583"/>
              <a:ext cx="656466" cy="6564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420" y="520099"/>
              <a:ext cx="639681" cy="6396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114" name="Rounded Rectangle 113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6" name="Picture 11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19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591795"/>
            <a:ext cx="7073894" cy="577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Κρυφή ζάχαρη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384" y="2845967"/>
            <a:ext cx="1632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Μαγιονέζα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κουταλάκι = 4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2" name="Google Shape;580;p32"/>
          <p:cNvSpPr txBox="1">
            <a:spLocks/>
          </p:cNvSpPr>
          <p:nvPr/>
        </p:nvSpPr>
        <p:spPr>
          <a:xfrm>
            <a:off x="1546621" y="1136467"/>
            <a:ext cx="6356881" cy="760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000"/>
              </a:lnSpc>
              <a:spcAft>
                <a:spcPts val="2000"/>
              </a:spcAft>
            </a:pPr>
            <a:r>
              <a:rPr lang="el-GR" sz="15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Πολλές τροφές που τρώμε συχνά και είναι στην κατηγορία των αλμυρών σνακ περιέχουν μεγάλες ποσότητες ζάχαρης!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703698" y="2841962"/>
            <a:ext cx="1656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Κέτσαπ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κουταλάκι = 10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890963" y="2830109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Επιδόρπιο</a:t>
            </a:r>
            <a:r>
              <a:rPr lang="en-US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γιαούρτι</a:t>
            </a:r>
          </a:p>
          <a:p>
            <a:pPr algn="ctr"/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150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με 0% λιπαρά = 20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498428" y="2749757"/>
            <a:ext cx="9685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Δημητριακά</a:t>
            </a:r>
            <a:b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ολικής άλεσης</a:t>
            </a:r>
          </a:p>
          <a:p>
            <a:pPr algn="ctr"/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18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928113" y="4258608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Ενεργειακή μπάρα</a:t>
            </a:r>
          </a:p>
          <a:p>
            <a:pPr algn="ctr"/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22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945777" y="4258608"/>
            <a:ext cx="1265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 φέτα άσπρο ψωμί</a:t>
            </a:r>
          </a:p>
          <a:p>
            <a:pPr algn="ctr"/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3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008327" y="4258608"/>
            <a:ext cx="1128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0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Ενεργειακό ποτό</a:t>
            </a:r>
          </a:p>
          <a:p>
            <a:pPr algn="ctr"/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32</a:t>
            </a:r>
            <a:r>
              <a:rPr lang="en-US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gr</a:t>
            </a:r>
            <a:r>
              <a:rPr lang="el-GR" sz="10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ζάχαρη</a:t>
            </a:r>
            <a:endParaRPr lang="en-US" sz="1000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63" y="1950153"/>
            <a:ext cx="764020" cy="86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2" y="1990115"/>
            <a:ext cx="723748" cy="783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335" y="1810454"/>
            <a:ext cx="1088265" cy="1088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744" y="2083181"/>
            <a:ext cx="942297" cy="601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50" y="3498231"/>
            <a:ext cx="974916" cy="647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934" y="3439645"/>
            <a:ext cx="601723" cy="818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332" y="3439645"/>
            <a:ext cx="752824" cy="812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2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041683" y="1693328"/>
            <a:ext cx="30473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12" y="1273091"/>
            <a:ext cx="840476" cy="840476"/>
          </a:xfrm>
          <a:prstGeom prst="roundRect">
            <a:avLst/>
          </a:prstGeom>
          <a:effectLst>
            <a:reflection blurRad="6350" stA="52000" endA="300" endPos="20000" dir="5400000" sy="-100000" algn="bl" rotWithShape="0"/>
          </a:effectLst>
        </p:spPr>
      </p:pic>
      <p:cxnSp>
        <p:nvCxnSpPr>
          <p:cNvPr id="46" name="Straight Connector 45"/>
          <p:cNvCxnSpPr/>
          <p:nvPr/>
        </p:nvCxnSpPr>
        <p:spPr>
          <a:xfrm>
            <a:off x="5041683" y="4120964"/>
            <a:ext cx="2463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041683" y="2788725"/>
            <a:ext cx="2463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539750"/>
            <a:ext cx="7073894" cy="577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Πως προστατεύω τα δόντια μου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74046" y="2249008"/>
            <a:ext cx="2866159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Φρούτα </a:t>
            </a:r>
          </a:p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Λαχανικά </a:t>
            </a:r>
          </a:p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Τοστ </a:t>
            </a:r>
          </a:p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Γιαούρτι άσπρο</a:t>
            </a:r>
          </a:p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Τυρί</a:t>
            </a:r>
          </a:p>
          <a:p>
            <a:pPr marL="285750" indent="-285750">
              <a:spcAft>
                <a:spcPts val="10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Κουλούρι </a:t>
            </a:r>
          </a:p>
        </p:txBody>
      </p:sp>
      <p:sp>
        <p:nvSpPr>
          <p:cNvPr id="22" name="Google Shape;1121;p54"/>
          <p:cNvSpPr txBox="1">
            <a:spLocks/>
          </p:cNvSpPr>
          <p:nvPr/>
        </p:nvSpPr>
        <p:spPr>
          <a:xfrm flipH="1">
            <a:off x="974046" y="1335432"/>
            <a:ext cx="3021433" cy="60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l-GR" sz="1600" b="1" dirty="0">
                <a:latin typeface="Candara" charset="0"/>
                <a:ea typeface="Candara" charset="0"/>
                <a:cs typeface="Candara" charset="0"/>
              </a:rPr>
              <a:t>Τι προτιμώ να τρώω</a:t>
            </a:r>
            <a:br>
              <a:rPr lang="el-GR" sz="1600" b="1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600" b="1" dirty="0">
                <a:latin typeface="Candara" charset="0"/>
                <a:ea typeface="Candara" charset="0"/>
                <a:cs typeface="Candara" charset="0"/>
              </a:rPr>
              <a:t>ανάμεσα στα γεύματα:</a:t>
            </a:r>
          </a:p>
        </p:txBody>
      </p:sp>
      <p:sp>
        <p:nvSpPr>
          <p:cNvPr id="23" name="Google Shape;1121;p54"/>
          <p:cNvSpPr txBox="1">
            <a:spLocks/>
          </p:cNvSpPr>
          <p:nvPr/>
        </p:nvSpPr>
        <p:spPr>
          <a:xfrm flipH="1">
            <a:off x="3929966" y="1397836"/>
            <a:ext cx="1285660" cy="4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3 κυρίως</a:t>
            </a:r>
            <a:br>
              <a:rPr lang="en-US" sz="12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γεύματα</a:t>
            </a:r>
          </a:p>
        </p:txBody>
      </p:sp>
      <p:sp>
        <p:nvSpPr>
          <p:cNvPr id="24" name="Google Shape;1121;p54"/>
          <p:cNvSpPr txBox="1">
            <a:spLocks/>
          </p:cNvSpPr>
          <p:nvPr/>
        </p:nvSpPr>
        <p:spPr>
          <a:xfrm flipH="1">
            <a:off x="4137088" y="2523303"/>
            <a:ext cx="869822" cy="47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2 μικρά</a:t>
            </a:r>
            <a:br>
              <a:rPr lang="en-US" sz="12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γεύματα</a:t>
            </a:r>
          </a:p>
        </p:txBody>
      </p:sp>
      <p:sp>
        <p:nvSpPr>
          <p:cNvPr id="25" name="Google Shape;1121;p54"/>
          <p:cNvSpPr txBox="1">
            <a:spLocks/>
          </p:cNvSpPr>
          <p:nvPr/>
        </p:nvSpPr>
        <p:spPr>
          <a:xfrm flipH="1">
            <a:off x="3812291" y="3738147"/>
            <a:ext cx="1519417" cy="72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3 φρούτα</a:t>
            </a:r>
            <a:r>
              <a:rPr lang="en-US" sz="120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&amp;</a:t>
            </a:r>
            <a:br>
              <a:rPr lang="en-US" sz="12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2 λαχανικά</a:t>
            </a:r>
            <a:br>
              <a:rPr lang="en-US" sz="12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200" dirty="0">
                <a:latin typeface="Candara" charset="0"/>
                <a:ea typeface="Candara" charset="0"/>
                <a:cs typeface="Candara" charset="0"/>
              </a:rPr>
              <a:t>την ημέρα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90736" y="1273090"/>
            <a:ext cx="840476" cy="840476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874" y="1273091"/>
            <a:ext cx="840476" cy="840476"/>
          </a:xfrm>
          <a:prstGeom prst="roundRect">
            <a:avLst/>
          </a:prstGeom>
          <a:effectLst>
            <a:reflection blurRad="6350" stA="52000" endA="300" endPos="20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1091" y="2360421"/>
            <a:ext cx="848996" cy="848996"/>
          </a:xfrm>
          <a:prstGeom prst="roundRect">
            <a:avLst/>
          </a:prstGeom>
          <a:effectLst>
            <a:reflection blurRad="6350" stA="52000" endA="300" endPos="20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749" y="2360420"/>
            <a:ext cx="848997" cy="848997"/>
          </a:xfrm>
          <a:prstGeom prst="roundRect">
            <a:avLst/>
          </a:prstGeom>
          <a:effectLst>
            <a:reflection blurRad="6350" stA="52000" endA="300" endPos="20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6188926" y="3456268"/>
            <a:ext cx="1577897" cy="976638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983" y="3839525"/>
            <a:ext cx="1900104" cy="764225"/>
          </a:xfrm>
          <a:prstGeom prst="roundRect">
            <a:avLst/>
          </a:prstGeom>
          <a:effectLst>
            <a:reflection blurRad="6350" stA="52000" endA="300" endPos="20000" dir="5400000" sy="-100000" algn="bl" rotWithShape="0"/>
          </a:effectLst>
        </p:spPr>
      </p:pic>
      <p:sp>
        <p:nvSpPr>
          <p:cNvPr id="44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6243161" y="3456269"/>
            <a:ext cx="1473747" cy="583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50"/>
              </a:spcAft>
            </a:pPr>
            <a:r>
              <a:rPr lang="el-GR" sz="9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Με διαφορετικό χρώμα για ποικιλία και πολλές βιταμίνες!</a:t>
            </a:r>
          </a:p>
        </p:txBody>
      </p:sp>
    </p:spTree>
    <p:extLst>
      <p:ext uri="{BB962C8B-B14F-4D97-AF65-F5344CB8AC3E}">
        <p14:creationId xmlns:p14="http://schemas.microsoft.com/office/powerpoint/2010/main" val="4855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3" grpId="0"/>
      <p:bldP spid="24" grpId="0"/>
      <p:bldP spid="25" grpId="0"/>
      <p:bldP spid="27" grpId="0" animBg="1"/>
      <p:bldP spid="12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393" y="1917111"/>
            <a:ext cx="2207676" cy="1972450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833" y="1917111"/>
            <a:ext cx="2206800" cy="1972449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931" y="1917111"/>
            <a:ext cx="2207676" cy="1972449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539749"/>
            <a:ext cx="7073894" cy="943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Η </a:t>
            </a: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ζάχαρη</a:t>
            </a: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 εκτός από την </a:t>
            </a: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τερηδόνα</a:t>
            </a:r>
            <a:br>
              <a:rPr lang="el-GR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στα δόντια ευθύνεται και για την εμφάνιση</a:t>
            </a:r>
          </a:p>
        </p:txBody>
      </p:sp>
      <p:sp>
        <p:nvSpPr>
          <p:cNvPr id="31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160508" y="4073287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Παχυσαρκίας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22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3663592" y="4067596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Διαβήτη</a:t>
            </a:r>
          </a:p>
        </p:txBody>
      </p:sp>
      <p:sp>
        <p:nvSpPr>
          <p:cNvPr id="23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6187325" y="4067596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Καρδιοπάθειας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70" y="562816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446354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Ενεργειακά ποτά</a:t>
            </a:r>
          </a:p>
        </p:txBody>
      </p:sp>
      <p:sp>
        <p:nvSpPr>
          <p:cNvPr id="17" name="Google Shape;1121;p54"/>
          <p:cNvSpPr txBox="1">
            <a:spLocks/>
          </p:cNvSpPr>
          <p:nvPr/>
        </p:nvSpPr>
        <p:spPr>
          <a:xfrm flipH="1">
            <a:off x="712788" y="1992243"/>
            <a:ext cx="4240092" cy="291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Μέση περιεκτικότητα σε ζάχαρη</a:t>
            </a:r>
            <a:br>
              <a:rPr lang="el-GR" sz="1500" b="1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ανά μπουκάλι:37 </a:t>
            </a:r>
            <a:r>
              <a:rPr lang="el-GR" sz="1500" dirty="0" err="1">
                <a:latin typeface="Candara" charset="0"/>
                <a:ea typeface="Candara" charset="0"/>
                <a:cs typeface="Candara" charset="0"/>
              </a:rPr>
              <a:t>gr</a:t>
            </a: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!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Έχουν έντονα διαβρωτικό χαρακτήρα </a:t>
            </a: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γιατί περιέχουν κιτρικό και μηλικό οξύ ως συντηρητικά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Σχετίζονται με:</a:t>
            </a:r>
            <a:br>
              <a:rPr lang="el-GR" sz="1500" b="1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Καρδιολογικά προβλήματα</a:t>
            </a:r>
            <a:br>
              <a:rPr lang="el-GR" sz="15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500" dirty="0" err="1">
                <a:latin typeface="Candara" charset="0"/>
                <a:ea typeface="Candara" charset="0"/>
                <a:cs typeface="Candara" charset="0"/>
              </a:rPr>
              <a:t>Προβλήματα</a:t>
            </a: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 ύπνου</a:t>
            </a:r>
            <a:br>
              <a:rPr lang="el-GR" sz="15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Προβλήματα από το νευρικό σύστημα και την  ψυχική υγεία</a:t>
            </a: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712782" y="1043689"/>
            <a:ext cx="6978102" cy="8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1600" dirty="0">
                <a:latin typeface="Candara" charset="0"/>
                <a:ea typeface="Candara" charset="0"/>
                <a:cs typeface="Candara" charset="0"/>
              </a:rPr>
              <a:t>Ο </a:t>
            </a:r>
            <a:r>
              <a:rPr lang="el-GR" sz="1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Παγκόσμιος Οργανισμός Υγείας </a:t>
            </a:r>
            <a:r>
              <a:rPr lang="el-GR" sz="1600" dirty="0">
                <a:latin typeface="Candara" charset="0"/>
                <a:ea typeface="Candara" charset="0"/>
                <a:cs typeface="Candara" charset="0"/>
              </a:rPr>
              <a:t>χαρακτηρίζει τα ενεργειακά ποτά, ως κίνδυνο για τη δημόσια υγεία, ιδίως όταν αυτά καταναλώνονται από παιδιά και νέα άτομα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822" y="2063339"/>
            <a:ext cx="3620951" cy="2413969"/>
          </a:xfrm>
          <a:prstGeom prst="roundRect">
            <a:avLst/>
          </a:prstGeom>
          <a:effectLst>
            <a:reflection blurRad="6350" stA="22000" endPos="10000" dir="5400000" sy="-100000" algn="bl" rotWithShape="0"/>
          </a:effectLst>
        </p:spPr>
      </p:pic>
      <p:pic>
        <p:nvPicPr>
          <p:cNvPr id="1092" name="Google Shape;1092;p51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7272700" y="2243888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9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446354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Κάπνισμα</a:t>
            </a:r>
          </a:p>
        </p:txBody>
      </p:sp>
      <p:pic>
        <p:nvPicPr>
          <p:cNvPr id="1092" name="Google Shape;1092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 rot="807793" flipH="1">
            <a:off x="-953602" y="1994406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9" name="Google Shape;1121;p54"/>
          <p:cNvSpPr txBox="1">
            <a:spLocks/>
          </p:cNvSpPr>
          <p:nvPr/>
        </p:nvSpPr>
        <p:spPr>
          <a:xfrm flipH="1">
            <a:off x="708730" y="2590348"/>
            <a:ext cx="4090263" cy="210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Ανήκει στους </a:t>
            </a: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10 πιο συχνούς καρκίνους</a:t>
            </a: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 παγκοσμίως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Άμεση συσχέτιση με το </a:t>
            </a: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κάπνισμα</a:t>
            </a: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 και την κατανάλωση </a:t>
            </a: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αλκοόλ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Τις τελευταίες δεκαετίες τα περιστατικά καρκίνου του στόματος αυξάνονται σταθερά για τις </a:t>
            </a: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ηλικίες κάτω των 40 ετών</a:t>
            </a:r>
          </a:p>
        </p:txBody>
      </p:sp>
      <p:sp>
        <p:nvSpPr>
          <p:cNvPr id="20" name="Google Shape;1121;p54"/>
          <p:cNvSpPr txBox="1">
            <a:spLocks/>
          </p:cNvSpPr>
          <p:nvPr/>
        </p:nvSpPr>
        <p:spPr>
          <a:xfrm flipH="1">
            <a:off x="747723" y="2235656"/>
            <a:ext cx="3863270" cy="39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Καρκίνος του στόματος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787" y="1367982"/>
            <a:ext cx="77964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Το κάπνισμα σχετίζεται άμεσα με καρδιοαγγειακές παθήσεις </a:t>
            </a:r>
            <a:r>
              <a:rPr lang="el-GR" sz="15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/</a:t>
            </a:r>
            <a:r>
              <a:rPr lang="el-GR" sz="15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καρκίνος του στόματος, του  πνεύμονα και του παγκρέατος </a:t>
            </a:r>
            <a:r>
              <a:rPr lang="el-GR" sz="15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/</a:t>
            </a:r>
            <a:r>
              <a:rPr lang="el-GR" sz="15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κακοσμία στόματος </a:t>
            </a:r>
            <a:r>
              <a:rPr lang="el-GR" sz="15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/</a:t>
            </a:r>
            <a:r>
              <a:rPr lang="el-GR" sz="15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χρωματισμό δοντιών</a:t>
            </a:r>
          </a:p>
          <a:p>
            <a:endParaRPr lang="en-US" sz="1500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" r="1034" b="1"/>
          <a:stretch/>
        </p:blipFill>
        <p:spPr>
          <a:xfrm>
            <a:off x="4876981" y="2345800"/>
            <a:ext cx="3632220" cy="22579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24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4" name="Google Shape;1094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548488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600" dirty="0">
                <a:latin typeface="Candara" charset="0"/>
                <a:ea typeface="Candara" charset="0"/>
                <a:cs typeface="Candara" charset="0"/>
              </a:rPr>
              <a:t>Piercing / Jewelry</a:t>
            </a:r>
            <a:endParaRPr lang="el-GR" sz="26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712780" y="1295183"/>
            <a:ext cx="4086212" cy="11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Έχει ενοχοποιηθεί για ευαισθησία δοντιών, υποχώρηση των ούλων, οδοντικούς τραυματισμούς, μολύνσεις</a:t>
            </a:r>
            <a:r>
              <a:rPr lang="en-US" sz="1600" b="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κ.α. </a:t>
            </a:r>
          </a:p>
        </p:txBody>
      </p:sp>
      <p:pic>
        <p:nvPicPr>
          <p:cNvPr id="1092" name="Google Shape;1092;p5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6959836" y="2456071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55301" y="3474812"/>
            <a:ext cx="2277533" cy="33373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994" y="2507091"/>
            <a:ext cx="3714750" cy="1061357"/>
            <a:chOff x="179994" y="2507091"/>
            <a:chExt cx="3714750" cy="10613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994" y="2507091"/>
              <a:ext cx="3714750" cy="10613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Google Shape;580;p32"/>
            <p:cNvSpPr txBox="1">
              <a:spLocks/>
            </p:cNvSpPr>
            <p:nvPr/>
          </p:nvSpPr>
          <p:spPr>
            <a:xfrm>
              <a:off x="320605" y="2552646"/>
              <a:ext cx="3433527" cy="798868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50"/>
                </a:spcAft>
              </a:pPr>
              <a:r>
                <a:rPr lang="el-GR" sz="1200" b="1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Ξέρατε ότι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:</a:t>
              </a:r>
              <a:r>
                <a:rPr lang="el-GR" sz="1200" b="1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 </a:t>
              </a:r>
              <a:r>
                <a:rPr lang="el-GR" sz="1200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ο μέσος αριθμός επειγόντων περιστατικών λόγω </a:t>
              </a:r>
              <a:r>
                <a:rPr lang="el-GR" sz="1200" dirty="0" err="1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piercing</a:t>
              </a:r>
              <a:r>
                <a:rPr lang="el-GR" sz="1200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 που καταγράφηκαν στις ΗΠΑ (2002-2008) έφτανε τις 3.500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!</a:t>
              </a:r>
              <a:r>
                <a:rPr lang="el-GR" sz="1200" dirty="0">
                  <a:solidFill>
                    <a:schemeClr val="bg1">
                      <a:lumMod val="50000"/>
                    </a:schemeClr>
                  </a:solidFill>
                  <a:latin typeface="Candara" charset="0"/>
                  <a:ea typeface="Candara" charset="0"/>
                  <a:cs typeface="Candara" charset="0"/>
                </a:rPr>
                <a:t> </a:t>
              </a:r>
            </a:p>
          </p:txBody>
        </p:sp>
      </p:grpSp>
      <p:pic>
        <p:nvPicPr>
          <p:cNvPr id="23" name="Google Shape;1093;p51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55331" flipH="1">
            <a:off x="3302360" y="4203117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60" y="539750"/>
            <a:ext cx="2545976" cy="203200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31" y="2707177"/>
            <a:ext cx="3068799" cy="1896573"/>
          </a:xfrm>
          <a:prstGeom prst="roundRect">
            <a:avLst/>
          </a:prstGeom>
        </p:spPr>
      </p:pic>
      <p:pic>
        <p:nvPicPr>
          <p:cNvPr id="1093" name="Google Shape;1093;p51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48310" y="0"/>
            <a:ext cx="1143349" cy="12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4" name="Google Shape;1094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529648"/>
            <a:ext cx="3450202" cy="1476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Σ</a:t>
            </a: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εξουαλικώς</a:t>
            </a:r>
            <a:br>
              <a:rPr lang="en-US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Μ</a:t>
            </a: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εταδιδόμενα</a:t>
            </a:r>
            <a:br>
              <a:rPr lang="el-GR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Ν</a:t>
            </a: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οσήματα</a:t>
            </a:r>
          </a:p>
        </p:txBody>
      </p:sp>
      <p:sp>
        <p:nvSpPr>
          <p:cNvPr id="19" name="Google Shape;1121;p54"/>
          <p:cNvSpPr txBox="1">
            <a:spLocks/>
          </p:cNvSpPr>
          <p:nvPr/>
        </p:nvSpPr>
        <p:spPr>
          <a:xfrm flipH="1">
            <a:off x="708730" y="2070030"/>
            <a:ext cx="3863270" cy="109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n-US" sz="1500" b="1" dirty="0">
                <a:latin typeface="Candara" charset="0"/>
                <a:ea typeface="Candara" charset="0"/>
                <a:cs typeface="Candara" charset="0"/>
              </a:rPr>
              <a:t>HPV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n-US" sz="1500" b="1" dirty="0">
                <a:latin typeface="Candara" charset="0"/>
                <a:ea typeface="Candara" charset="0"/>
                <a:cs typeface="Candara" charset="0"/>
              </a:rPr>
              <a:t>HIV</a:t>
            </a:r>
          </a:p>
          <a:p>
            <a:pPr marL="285750" indent="-285750">
              <a:spcAft>
                <a:spcPts val="1000"/>
              </a:spcAft>
              <a:buFont typeface="Arial" charset="0"/>
              <a:buChar char="•"/>
            </a:pPr>
            <a:r>
              <a:rPr lang="el-GR" sz="1500" b="1" dirty="0">
                <a:latin typeface="Candara" charset="0"/>
                <a:ea typeface="Candara" charset="0"/>
                <a:cs typeface="Candara" charset="0"/>
              </a:rPr>
              <a:t>Σύφιλη</a:t>
            </a:r>
          </a:p>
        </p:txBody>
      </p:sp>
      <p:sp>
        <p:nvSpPr>
          <p:cNvPr id="18" name="Google Shape;1121;p54"/>
          <p:cNvSpPr txBox="1">
            <a:spLocks/>
          </p:cNvSpPr>
          <p:nvPr/>
        </p:nvSpPr>
        <p:spPr>
          <a:xfrm flipH="1">
            <a:off x="708730" y="3381854"/>
            <a:ext cx="3863270" cy="109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l-GR" sz="1500" dirty="0">
                <a:latin typeface="Candara" charset="0"/>
                <a:ea typeface="Candara" charset="0"/>
                <a:cs typeface="Candara" charset="0"/>
              </a:rPr>
              <a:t>Όλα τα σεξουαλικώς μεταδιδόμενα νοσήματα μπορεί να εμφανίσουν εκδηλώσεις και στο στόμα.</a:t>
            </a:r>
          </a:p>
        </p:txBody>
      </p:sp>
      <p:pic>
        <p:nvPicPr>
          <p:cNvPr id="23" name="Google Shape;1092;p5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7196749" y="2006330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93" name="Google Shape;1093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6749" y="-32320"/>
            <a:ext cx="1143349" cy="1200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579375" y="2644562"/>
            <a:ext cx="3324119" cy="2204882"/>
            <a:chOff x="4592215" y="2644562"/>
            <a:chExt cx="3324119" cy="2204882"/>
          </a:xfrm>
        </p:grpSpPr>
        <p:sp>
          <p:nvSpPr>
            <p:cNvPr id="22" name="Rounded Rectangle 21"/>
            <p:cNvSpPr/>
            <p:nvPr/>
          </p:nvSpPr>
          <p:spPr>
            <a:xfrm>
              <a:off x="4592215" y="2644562"/>
              <a:ext cx="3324119" cy="1832400"/>
            </a:xfrm>
            <a:prstGeom prst="roundRect">
              <a:avLst/>
            </a:prstGeom>
            <a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1121;p54"/>
            <p:cNvSpPr txBox="1">
              <a:spLocks/>
            </p:cNvSpPr>
            <p:nvPr/>
          </p:nvSpPr>
          <p:spPr>
            <a:xfrm flipH="1">
              <a:off x="5202494" y="4478358"/>
              <a:ext cx="2098097" cy="371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Baloo 2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Baloo 2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9pPr>
            </a:lstStyle>
            <a:p>
              <a:pPr marL="0" indent="0" algn="ctr">
                <a:spcAft>
                  <a:spcPts val="1000"/>
                </a:spcAft>
                <a:buNone/>
              </a:pPr>
              <a:r>
                <a:rPr lang="el-GR" sz="1000" dirty="0">
                  <a:latin typeface="+mj-lt"/>
                </a:rPr>
                <a:t>Εμβολιασμός για </a:t>
              </a:r>
              <a:r>
                <a:rPr lang="en-US" sz="1000" dirty="0">
                  <a:latin typeface="+mj-lt"/>
                </a:rPr>
                <a:t>HPV</a:t>
              </a:r>
              <a:endParaRPr lang="el-GR" sz="1000" dirty="0">
                <a:latin typeface="+mj-lt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10474" r="12911" b="31514"/>
          <a:stretch/>
        </p:blipFill>
        <p:spPr>
          <a:xfrm>
            <a:off x="4579375" y="668495"/>
            <a:ext cx="3324119" cy="19032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656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539749"/>
            <a:ext cx="7073894" cy="943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Στοματικές εκδηλώσεις από</a:t>
            </a:r>
            <a:br>
              <a:rPr lang="el-GR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τη χρήση </a:t>
            </a: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ναρκωτικών ουσιών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5748670" y="562816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433" r="545" b="1"/>
          <a:stretch/>
        </p:blipFill>
        <p:spPr>
          <a:xfrm>
            <a:off x="712788" y="1770913"/>
            <a:ext cx="3686810" cy="2375645"/>
          </a:xfrm>
          <a:prstGeom prst="roundRect">
            <a:avLst/>
          </a:prstGeom>
        </p:spPr>
      </p:pic>
      <p:pic>
        <p:nvPicPr>
          <p:cNvPr id="15" name="Picture 14" descr="Close-up of teeth and gums&#10;&#10;Description automatically generated">
            <a:extLst>
              <a:ext uri="{FF2B5EF4-FFF2-40B4-BE49-F238E27FC236}">
                <a16:creationId xmlns:a16="http://schemas.microsoft.com/office/drawing/2014/main" id="{6924E56E-D1F4-FA81-BB28-47BE31631B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80" t="21220" r="5807" b="13897"/>
          <a:stretch/>
        </p:blipFill>
        <p:spPr>
          <a:xfrm>
            <a:off x="4886533" y="1770913"/>
            <a:ext cx="3554710" cy="23756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657343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Οδοντικοί τραυματισμοί</a:t>
            </a: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712780" y="1411576"/>
            <a:ext cx="4086212" cy="11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Ήξερες ότι τα ατυχήματα σε </a:t>
            </a:r>
            <a:r>
              <a:rPr lang="el-GR" sz="1600" b="0" dirty="0" err="1">
                <a:latin typeface="Candara" charset="0"/>
                <a:ea typeface="Candara" charset="0"/>
                <a:cs typeface="Candara" charset="0"/>
              </a:rPr>
              <a:t>νεροτσουλήθρες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 είναι ένας από τους πιο συχνούς λόγους </a:t>
            </a:r>
            <a:r>
              <a:rPr lang="el-GR" sz="1600" b="0" dirty="0" err="1">
                <a:latin typeface="Candara" charset="0"/>
                <a:ea typeface="Candara" charset="0"/>
                <a:cs typeface="Candara" charset="0"/>
              </a:rPr>
              <a:t>εκγόμφωσης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 δοντιού στους εφήβους;</a:t>
            </a:r>
          </a:p>
        </p:txBody>
      </p:sp>
      <p:pic>
        <p:nvPicPr>
          <p:cNvPr id="2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55331" flipH="1">
            <a:off x="3302360" y="4203117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916" y="2851535"/>
            <a:ext cx="1086878" cy="1475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19985" r="22501" b="13594"/>
          <a:stretch/>
        </p:blipFill>
        <p:spPr>
          <a:xfrm>
            <a:off x="4725062" y="1348276"/>
            <a:ext cx="3632222" cy="2937038"/>
          </a:xfrm>
          <a:prstGeom prst="roundRect">
            <a:avLst/>
          </a:prstGeom>
        </p:spPr>
      </p:pic>
      <p:pic>
        <p:nvPicPr>
          <p:cNvPr id="1092" name="Google Shape;1092;p51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6959836" y="2456071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25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670048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Αθλητικός νάρθηκας</a:t>
            </a: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712778" y="2168160"/>
            <a:ext cx="3707751" cy="18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Προστατεύω τα δόντια μου</a:t>
            </a:r>
            <a:br>
              <a:rPr lang="en-US" sz="1600" b="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όταν αθλούμαι</a:t>
            </a:r>
            <a:endParaRPr lang="en-US" sz="1600" b="0" dirty="0">
              <a:latin typeface="Candara" charset="0"/>
              <a:ea typeface="Candara" charset="0"/>
              <a:cs typeface="Candara" charset="0"/>
            </a:endParaRPr>
          </a:p>
          <a:p>
            <a:endParaRPr lang="el-GR" sz="1600" b="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Απευθύνομαι  στον οδοντίατρό μου για </a:t>
            </a:r>
          </a:p>
          <a:p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να κατασκευάσει το δικό μου, εξατομικευμένο αθλητικό νάρθηκα</a:t>
            </a:r>
          </a:p>
        </p:txBody>
      </p:sp>
      <p:pic>
        <p:nvPicPr>
          <p:cNvPr id="1092" name="Google Shape;1092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6959836" y="2456071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9" name="Rounded Rectangle 18"/>
          <p:cNvSpPr/>
          <p:nvPr/>
        </p:nvSpPr>
        <p:spPr>
          <a:xfrm>
            <a:off x="4402593" y="1268770"/>
            <a:ext cx="3859214" cy="2943596"/>
          </a:xfrm>
          <a:prstGeom prst="round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1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55331" flipH="1">
            <a:off x="3302360" y="4203117"/>
            <a:ext cx="1143349" cy="12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39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4572000" y="1031258"/>
            <a:ext cx="3954300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Το στόμα μου</a:t>
            </a:r>
            <a:endParaRPr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21" name="Google Shape;1121;p54"/>
          <p:cNvSpPr txBox="1">
            <a:spLocks noGrp="1"/>
          </p:cNvSpPr>
          <p:nvPr>
            <p:ph type="subTitle" idx="1"/>
          </p:nvPr>
        </p:nvSpPr>
        <p:spPr>
          <a:xfrm flipH="1">
            <a:off x="4572000" y="2102701"/>
            <a:ext cx="2158116" cy="2329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Δόντια</a:t>
            </a:r>
          </a:p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Ούλα</a:t>
            </a:r>
          </a:p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Άνω και κάτω γνάθος</a:t>
            </a:r>
          </a:p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Γλώσσα</a:t>
            </a:r>
          </a:p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Άνω και κάτω χείλος</a:t>
            </a:r>
          </a:p>
          <a:p>
            <a:pPr marL="0" lv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Σιαλογόνοι Αδένες</a:t>
            </a:r>
          </a:p>
        </p:txBody>
      </p:sp>
      <p:pic>
        <p:nvPicPr>
          <p:cNvPr id="1122" name="Google Shape;1122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3812" y="774805"/>
            <a:ext cx="2788868" cy="2654342"/>
          </a:xfrm>
          <a:prstGeom prst="roundRect">
            <a:avLst>
              <a:gd name="adj" fmla="val 16667"/>
            </a:avLst>
          </a:prstGeom>
        </p:spPr>
      </p:pic>
      <p:sp>
        <p:nvSpPr>
          <p:cNvPr id="12" name="Google Shape;1121;p54"/>
          <p:cNvSpPr txBox="1">
            <a:spLocks/>
          </p:cNvSpPr>
          <p:nvPr/>
        </p:nvSpPr>
        <p:spPr>
          <a:xfrm flipH="1">
            <a:off x="7201172" y="2102702"/>
            <a:ext cx="1477633" cy="1992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Μασάω</a:t>
            </a:r>
          </a:p>
          <a:p>
            <a:pPr mar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Μιλάω</a:t>
            </a:r>
          </a:p>
          <a:p>
            <a:pPr mar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Γεύομαι</a:t>
            </a:r>
          </a:p>
          <a:p>
            <a:pPr marL="0" indent="0"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Χαμογελάω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251" y="1887637"/>
            <a:ext cx="1752084" cy="271611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17" name="Rounded Rectangle 16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 build="allAtOnce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712788" y="539750"/>
            <a:ext cx="4240092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Οδοντιατρικός έλεγχος</a:t>
            </a: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1261548" y="1206548"/>
            <a:ext cx="6247054" cy="40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13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Επισκέπτομαι τον οδοντίατρο μου 1 με 2 φορές το χρόνο.</a:t>
            </a:r>
          </a:p>
        </p:txBody>
      </p:sp>
      <p:pic>
        <p:nvPicPr>
          <p:cNvPr id="1092" name="Google Shape;1092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 rot="346423">
            <a:off x="6978020" y="-490707"/>
            <a:ext cx="2451826" cy="37417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638808" y="1157909"/>
            <a:ext cx="629879" cy="481920"/>
            <a:chOff x="638808" y="1157909"/>
            <a:chExt cx="629879" cy="481920"/>
          </a:xfrm>
        </p:grpSpPr>
        <p:sp>
          <p:nvSpPr>
            <p:cNvPr id="19" name="Google Shape;576;p32"/>
            <p:cNvSpPr/>
            <p:nvPr/>
          </p:nvSpPr>
          <p:spPr>
            <a:xfrm>
              <a:off x="712788" y="1157909"/>
              <a:ext cx="481920" cy="48192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;p32"/>
            <p:cNvSpPr txBox="1">
              <a:spLocks/>
            </p:cNvSpPr>
            <p:nvPr/>
          </p:nvSpPr>
          <p:spPr>
            <a:xfrm>
              <a:off x="638808" y="1280328"/>
              <a:ext cx="629879" cy="252797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s-IS" sz="2000" b="1" dirty="0">
                  <a:solidFill>
                    <a:schemeClr val="tx1"/>
                  </a:solidFill>
                </a:rPr>
                <a:t>01</a:t>
              </a:r>
            </a:p>
          </p:txBody>
        </p:sp>
      </p:grpSp>
      <p:sp>
        <p:nvSpPr>
          <p:cNvPr id="21" name="Google Shape;1120;p54"/>
          <p:cNvSpPr txBox="1">
            <a:spLocks/>
          </p:cNvSpPr>
          <p:nvPr/>
        </p:nvSpPr>
        <p:spPr>
          <a:xfrm flipH="1">
            <a:off x="1261544" y="1760778"/>
            <a:ext cx="5410187" cy="149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spcAft>
                <a:spcPts val="500"/>
              </a:spcAft>
            </a:pPr>
            <a:r>
              <a:rPr lang="el-GR" sz="13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Γιατί χρειάζομαι οδοντιατρικό έλεγχο;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Ο οδοντίατρος θα διαγνώσει οποιοδήποτε οδοντιατρικό σου πρόβλημα και θα σε βοηθήσει να διατηρήσεις το στόμα σου υγιές.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Οποιοδήποτε πρόβλημα είναι πολύ καλύτερα να το αντιμετωπίζουμε νωρίς και να μην χρονίζει, γεγονός που μπορεί να περιπλέκει την αντιμετώπιση του.</a:t>
            </a:r>
            <a:endParaRPr lang="el-GR" sz="1300" dirty="0">
              <a:latin typeface="Candara" charset="0"/>
              <a:ea typeface="Candara" charset="0"/>
              <a:cs typeface="Candar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8808" y="1734213"/>
            <a:ext cx="629879" cy="481920"/>
            <a:chOff x="638808" y="1734213"/>
            <a:chExt cx="629879" cy="481920"/>
          </a:xfrm>
        </p:grpSpPr>
        <p:sp>
          <p:nvSpPr>
            <p:cNvPr id="22" name="Google Shape;576;p32"/>
            <p:cNvSpPr/>
            <p:nvPr/>
          </p:nvSpPr>
          <p:spPr>
            <a:xfrm>
              <a:off x="712788" y="1734213"/>
              <a:ext cx="481920" cy="48192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;p32"/>
            <p:cNvSpPr txBox="1">
              <a:spLocks/>
            </p:cNvSpPr>
            <p:nvPr/>
          </p:nvSpPr>
          <p:spPr>
            <a:xfrm>
              <a:off x="638808" y="1856632"/>
              <a:ext cx="629879" cy="252797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l-GR" sz="2000" b="1" dirty="0">
                  <a:solidFill>
                    <a:schemeClr val="tx1"/>
                  </a:solidFill>
                </a:rPr>
                <a:t>02</a:t>
              </a:r>
              <a:endParaRPr lang="is-I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Google Shape;1120;p54"/>
          <p:cNvSpPr txBox="1">
            <a:spLocks/>
          </p:cNvSpPr>
          <p:nvPr/>
        </p:nvSpPr>
        <p:spPr>
          <a:xfrm flipH="1">
            <a:off x="1261546" y="3291073"/>
            <a:ext cx="5698290" cy="171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spcAft>
                <a:spcPts val="500"/>
              </a:spcAft>
            </a:pPr>
            <a:r>
              <a:rPr lang="el-GR" sz="1300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Τι περιλαμβάνει ένας οδοντιατρικός έλεγχος;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Έλεγχος δοντιών, ούλων, στοματικής κοιλότητας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Αναλυτικό Ιστορικό ιατρικό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Συμβουλές Στοματικής Υγιεινής, διατροφής, καπνίσματος, αλκοόλ</a:t>
            </a:r>
          </a:p>
          <a:p>
            <a:pPr>
              <a:spcAft>
                <a:spcPts val="500"/>
              </a:spcAft>
            </a:pPr>
            <a:r>
              <a:rPr lang="el-GR" sz="1300" b="0" dirty="0">
                <a:latin typeface="Candara" charset="0"/>
                <a:ea typeface="Candara" charset="0"/>
                <a:cs typeface="Candara" charset="0"/>
              </a:rPr>
              <a:t>Ενημέρωση Επανεξέτασης</a:t>
            </a:r>
          </a:p>
          <a:p>
            <a:pPr>
              <a:spcAft>
                <a:spcPts val="500"/>
              </a:spcAft>
            </a:pPr>
            <a:endParaRPr lang="el-GR" sz="1300" dirty="0">
              <a:latin typeface="Candara" charset="0"/>
              <a:ea typeface="Candara" charset="0"/>
              <a:cs typeface="Candar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8808" y="3242434"/>
            <a:ext cx="629879" cy="481920"/>
            <a:chOff x="638808" y="3242434"/>
            <a:chExt cx="629879" cy="481920"/>
          </a:xfrm>
        </p:grpSpPr>
        <p:sp>
          <p:nvSpPr>
            <p:cNvPr id="25" name="Google Shape;576;p32"/>
            <p:cNvSpPr/>
            <p:nvPr/>
          </p:nvSpPr>
          <p:spPr>
            <a:xfrm>
              <a:off x="712788" y="3242434"/>
              <a:ext cx="481920" cy="48192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2;p32"/>
            <p:cNvSpPr txBox="1">
              <a:spLocks/>
            </p:cNvSpPr>
            <p:nvPr/>
          </p:nvSpPr>
          <p:spPr>
            <a:xfrm>
              <a:off x="638808" y="3364853"/>
              <a:ext cx="629879" cy="252797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l-GR" sz="2000" b="1" dirty="0">
                  <a:solidFill>
                    <a:schemeClr val="tx1"/>
                  </a:solidFill>
                </a:rPr>
                <a:t>03</a:t>
              </a:r>
              <a:endParaRPr lang="is-I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85282" y="1746687"/>
            <a:ext cx="3776783" cy="3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build="p"/>
      <p:bldP spid="2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00" y="1917111"/>
            <a:ext cx="2206069" cy="1972449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722" y="1917111"/>
            <a:ext cx="2206800" cy="1972449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733" y="1917111"/>
            <a:ext cx="2209799" cy="1972449"/>
          </a:xfrm>
          <a:prstGeom prst="roundRect">
            <a:avLst/>
          </a:prstGeom>
          <a:effectLst>
            <a:reflection blurRad="6350" stA="52000" endA="300" endPos="15000" dir="5400000" sy="-100000" algn="bl" rotWithShape="0"/>
          </a:effectLst>
        </p:spPr>
      </p:pic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613020"/>
            <a:ext cx="7073894" cy="943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Ζήτα από τον οδοντίατρο σου</a:t>
            </a:r>
            <a:br>
              <a:rPr lang="en-US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solidFill>
                  <a:schemeClr val="bg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περισσότερες πληροφορίες </a:t>
            </a: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για:</a:t>
            </a:r>
          </a:p>
        </p:txBody>
      </p:sp>
      <p:sp>
        <p:nvSpPr>
          <p:cNvPr id="31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160508" y="4073287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Ορθοδοντική θεραπεία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22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3663592" y="4067596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Φρονιμίτες</a:t>
            </a:r>
          </a:p>
        </p:txBody>
      </p:sp>
      <p:sp>
        <p:nvSpPr>
          <p:cNvPr id="23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6187325" y="4067596"/>
            <a:ext cx="1824521" cy="53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Λεύκανση δοντιών</a:t>
            </a:r>
          </a:p>
        </p:txBody>
      </p:sp>
    </p:spTree>
    <p:extLst>
      <p:ext uri="{BB962C8B-B14F-4D97-AF65-F5344CB8AC3E}">
        <p14:creationId xmlns:p14="http://schemas.microsoft.com/office/powerpoint/2010/main" val="16335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3"/>
          <p:cNvSpPr/>
          <p:nvPr/>
        </p:nvSpPr>
        <p:spPr>
          <a:xfrm>
            <a:off x="6513575" y="4057500"/>
            <a:ext cx="546600" cy="5466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712788" y="3934884"/>
            <a:ext cx="7718425" cy="829733"/>
            <a:chOff x="712788" y="3934884"/>
            <a:chExt cx="7718425" cy="829733"/>
          </a:xfrm>
        </p:grpSpPr>
        <p:sp>
          <p:nvSpPr>
            <p:cNvPr id="8" name="Rounded Rectangle 7"/>
            <p:cNvSpPr/>
            <p:nvPr/>
          </p:nvSpPr>
          <p:spPr>
            <a:xfrm>
              <a:off x="712788" y="3934884"/>
              <a:ext cx="7718425" cy="829733"/>
            </a:xfrm>
            <a:prstGeom prst="roundRect">
              <a:avLst/>
            </a:prstGeom>
            <a:solidFill>
              <a:schemeClr val="bg1">
                <a:lumMod val="7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9" name="Google Shape;1114;p53"/>
            <p:cNvSpPr txBox="1">
              <a:spLocks/>
            </p:cNvSpPr>
            <p:nvPr/>
          </p:nvSpPr>
          <p:spPr>
            <a:xfrm>
              <a:off x="945091" y="4063400"/>
              <a:ext cx="725381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  <a:defRPr sz="28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r>
                <a:rPr lang="en-US" dirty="0">
                  <a:latin typeface="Candara" charset="0"/>
                  <a:ea typeface="Candara" charset="0"/>
                  <a:cs typeface="Candara" charset="0"/>
                </a:rPr>
                <a:t>H </a:t>
              </a:r>
              <a:r>
                <a:rPr lang="el-GR" dirty="0">
                  <a:latin typeface="Candara" charset="0"/>
                  <a:ea typeface="Candara" charset="0"/>
                  <a:cs typeface="Candara" charset="0"/>
                </a:rPr>
                <a:t>επιλογή είναι δική σου!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2788" y="273387"/>
            <a:ext cx="1440650" cy="532726"/>
            <a:chOff x="3796990" y="4285179"/>
            <a:chExt cx="1555596" cy="575232"/>
          </a:xfrm>
        </p:grpSpPr>
        <p:sp>
          <p:nvSpPr>
            <p:cNvPr id="13" name="Rounded Rectangle 12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712788" y="2819006"/>
            <a:ext cx="7718425" cy="829733"/>
            <a:chOff x="712788" y="3934884"/>
            <a:chExt cx="7718425" cy="829733"/>
          </a:xfrm>
        </p:grpSpPr>
        <p:sp>
          <p:nvSpPr>
            <p:cNvPr id="21" name="Rounded Rectangle 20"/>
            <p:cNvSpPr/>
            <p:nvPr/>
          </p:nvSpPr>
          <p:spPr>
            <a:xfrm>
              <a:off x="712788" y="3934884"/>
              <a:ext cx="7718425" cy="829733"/>
            </a:xfrm>
            <a:prstGeom prst="roundRect">
              <a:avLst/>
            </a:prstGeom>
            <a:solidFill>
              <a:schemeClr val="bg1">
                <a:lumMod val="7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22" name="Google Shape;1114;p53"/>
            <p:cNvSpPr txBox="1">
              <a:spLocks/>
            </p:cNvSpPr>
            <p:nvPr/>
          </p:nvSpPr>
          <p:spPr>
            <a:xfrm>
              <a:off x="945091" y="4063400"/>
              <a:ext cx="725381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  <a:defRPr sz="28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Bebas Neue"/>
                <a:buNone/>
                <a:defRPr sz="28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r>
                <a:rPr lang="el-GR" dirty="0">
                  <a:latin typeface="Candara" charset="0"/>
                  <a:ea typeface="Candara" charset="0"/>
                  <a:cs typeface="Candara" charset="0"/>
                </a:rPr>
                <a:t>Το Στόμα είναι ο καθρέφτης </a:t>
              </a:r>
              <a:r>
                <a:rPr lang="el-GR">
                  <a:latin typeface="Candara" charset="0"/>
                  <a:ea typeface="Candara" charset="0"/>
                  <a:cs typeface="Candara" charset="0"/>
                </a:rPr>
                <a:t>του Σώματος</a:t>
              </a:r>
              <a:endParaRPr lang="el-GR" dirty="0">
                <a:latin typeface="Candara" charset="0"/>
                <a:ea typeface="Candara" charset="0"/>
                <a:cs typeface="Candar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1"/>
          <p:cNvSpPr/>
          <p:nvPr/>
        </p:nvSpPr>
        <p:spPr>
          <a:xfrm>
            <a:off x="4071875" y="393250"/>
            <a:ext cx="626400" cy="626400"/>
          </a:xfrm>
          <a:prstGeom prst="ellipse">
            <a:avLst/>
          </a:prstGeom>
          <a:solidFill>
            <a:srgbClr val="B4C7E7">
              <a:alpha val="301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3" name="Google Shape;1093;p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9836" y="0"/>
            <a:ext cx="1143349" cy="12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2930" flipH="1">
            <a:off x="5944207" y="148241"/>
            <a:ext cx="698167" cy="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9" name="Rounded Rectangle 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17" name="Google Shape;1121;p54"/>
          <p:cNvSpPr txBox="1">
            <a:spLocks/>
          </p:cNvSpPr>
          <p:nvPr/>
        </p:nvSpPr>
        <p:spPr>
          <a:xfrm flipH="1">
            <a:off x="712788" y="1968010"/>
            <a:ext cx="3859212" cy="152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l-GR" sz="1600" b="1" dirty="0">
                <a:latin typeface="Candara" charset="0"/>
                <a:ea typeface="Candara" charset="0"/>
                <a:cs typeface="Candara" charset="0"/>
              </a:rPr>
              <a:t>Προλαμβάνω την εμφάνιση</a:t>
            </a:r>
            <a:r>
              <a:rPr lang="en-US" sz="1600" b="1" dirty="0">
                <a:latin typeface="Candara" charset="0"/>
                <a:ea typeface="Candara" charset="0"/>
                <a:cs typeface="Candara" charset="0"/>
              </a:rPr>
              <a:t>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l-GR" sz="1600" dirty="0">
                <a:latin typeface="Candara" charset="0"/>
                <a:ea typeface="Candara" charset="0"/>
                <a:cs typeface="Candara" charset="0"/>
              </a:rPr>
              <a:t>Τερηδόνας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l-GR" sz="1600" dirty="0">
                <a:latin typeface="Candara" charset="0"/>
                <a:ea typeface="Candara" charset="0"/>
                <a:cs typeface="Candara" charset="0"/>
              </a:rPr>
              <a:t>Ουλίτιδας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l-GR" sz="1600" dirty="0">
                <a:latin typeface="Candara" charset="0"/>
                <a:ea typeface="Candara" charset="0"/>
                <a:cs typeface="Candara" charset="0"/>
              </a:rPr>
              <a:t>Οδοντικής Διάβρωσης</a:t>
            </a:r>
          </a:p>
        </p:txBody>
      </p:sp>
      <p:sp>
        <p:nvSpPr>
          <p:cNvPr id="18" name="Google Shape;1120;p54"/>
          <p:cNvSpPr txBox="1">
            <a:spLocks/>
          </p:cNvSpPr>
          <p:nvPr/>
        </p:nvSpPr>
        <p:spPr>
          <a:xfrm flipH="1">
            <a:off x="526874" y="783978"/>
            <a:ext cx="8090251" cy="56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Φροντίζω το στόμα μου με σωστή στοματική υγιεινή και υγιεινή διατροφή </a:t>
            </a:r>
          </a:p>
        </p:txBody>
      </p:sp>
      <p:pic>
        <p:nvPicPr>
          <p:cNvPr id="19" name="Google Shape;1122;p54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1997" y="2065535"/>
            <a:ext cx="3693043" cy="2462028"/>
          </a:xfrm>
          <a:prstGeom prst="roundRect">
            <a:avLst>
              <a:gd name="adj" fmla="val 16667"/>
            </a:avLst>
          </a:prstGeom>
        </p:spPr>
      </p:pic>
      <p:pic>
        <p:nvPicPr>
          <p:cNvPr id="1092" name="Google Shape;1092;p51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8" r="15256" b="5731"/>
          <a:stretch/>
        </p:blipFill>
        <p:spPr>
          <a:xfrm>
            <a:off x="7265611" y="2275250"/>
            <a:ext cx="2451826" cy="374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121;p54"/>
          <p:cNvSpPr txBox="1">
            <a:spLocks/>
          </p:cNvSpPr>
          <p:nvPr/>
        </p:nvSpPr>
        <p:spPr>
          <a:xfrm flipH="1">
            <a:off x="712788" y="3805468"/>
            <a:ext cx="3859212" cy="68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l-GR" sz="1600" b="1" dirty="0">
                <a:latin typeface="Candara" charset="0"/>
                <a:ea typeface="Candara" charset="0"/>
                <a:cs typeface="Candara" charset="0"/>
              </a:rPr>
              <a:t>Τα προβλήματα του στόματος μπορούν να προληφθούν!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5"/>
          <p:cNvGrpSpPr/>
          <p:nvPr/>
        </p:nvGrpSpPr>
        <p:grpSpPr>
          <a:xfrm>
            <a:off x="910200" y="643179"/>
            <a:ext cx="7323600" cy="3898495"/>
            <a:chOff x="910200" y="860700"/>
            <a:chExt cx="7323600" cy="3422100"/>
          </a:xfrm>
        </p:grpSpPr>
        <p:pic>
          <p:nvPicPr>
            <p:cNvPr id="620" name="Google Shape;620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21" name="Google Shape;621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27" name="Google Shape;627;p3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8223" y="3688373"/>
            <a:ext cx="1241249" cy="130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12" name="Rounded Rectangle 11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21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208733" y="988245"/>
            <a:ext cx="4390840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Τερηδόνα</a:t>
            </a:r>
          </a:p>
        </p:txBody>
      </p:sp>
      <p:pic>
        <p:nvPicPr>
          <p:cNvPr id="22" name="Google Shape;1122;p54"/>
          <p:cNvPicPr preferRelativeResize="0"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103" y="1447983"/>
            <a:ext cx="3320756" cy="24885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6" name="Google Shape;626;p3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734644" y="-646725"/>
            <a:ext cx="1951550" cy="297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121;p54"/>
          <p:cNvSpPr txBox="1">
            <a:spLocks noGrp="1"/>
          </p:cNvSpPr>
          <p:nvPr>
            <p:ph type="subTitle" idx="1"/>
          </p:nvPr>
        </p:nvSpPr>
        <p:spPr>
          <a:xfrm flipH="1">
            <a:off x="1261241" y="1799170"/>
            <a:ext cx="3085355" cy="2137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Είναι πάθηση που εμφανίζεται στα δόντια </a:t>
            </a:r>
          </a:p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Δημιουργείται από την αλληλεπίδραση μικροβίων και ζάχαρης με αποτέλεσμα τα μικρόβια να παράγουν οξέα που καταστρέφουν τα δόντια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5"/>
          <p:cNvGrpSpPr/>
          <p:nvPr/>
        </p:nvGrpSpPr>
        <p:grpSpPr>
          <a:xfrm>
            <a:off x="910200" y="643179"/>
            <a:ext cx="7323600" cy="3898495"/>
            <a:chOff x="910200" y="860700"/>
            <a:chExt cx="7323600" cy="3422100"/>
          </a:xfrm>
        </p:grpSpPr>
        <p:pic>
          <p:nvPicPr>
            <p:cNvPr id="620" name="Google Shape;620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21" name="Google Shape;621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27" name="Google Shape;627;p3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8223" y="3688373"/>
            <a:ext cx="1241249" cy="130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12" name="Rounded Rectangle 11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21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208733" y="988245"/>
            <a:ext cx="4390840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Ουλίτιδα</a:t>
            </a:r>
          </a:p>
        </p:txBody>
      </p:sp>
      <p:pic>
        <p:nvPicPr>
          <p:cNvPr id="22" name="Google Shape;1122;p54"/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2771" r="8193"/>
          <a:stretch/>
        </p:blipFill>
        <p:spPr>
          <a:xfrm flipH="1">
            <a:off x="4571998" y="1291323"/>
            <a:ext cx="3317360" cy="248713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6" name="Google Shape;626;p3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734644" y="-646725"/>
            <a:ext cx="1951550" cy="297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121;p54"/>
          <p:cNvSpPr txBox="1">
            <a:spLocks noGrp="1"/>
          </p:cNvSpPr>
          <p:nvPr>
            <p:ph type="subTitle" idx="1"/>
          </p:nvPr>
        </p:nvSpPr>
        <p:spPr>
          <a:xfrm flipH="1">
            <a:off x="1261242" y="1799170"/>
            <a:ext cx="3085355" cy="2661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Είναι φλεγμονή των ούλων που εκδηλώνεται  με αιμορραγία όταν βουρτσίζουμε</a:t>
            </a:r>
          </a:p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Οφείλεται στην κακή στοματική υγιεινή και στη συσσώρευση οδοντικής πλάκας και πέτρας επάνω στις επιφάνειες των δοντιών</a:t>
            </a:r>
          </a:p>
        </p:txBody>
      </p:sp>
    </p:spTree>
    <p:extLst>
      <p:ext uri="{BB962C8B-B14F-4D97-AF65-F5344CB8AC3E}">
        <p14:creationId xmlns:p14="http://schemas.microsoft.com/office/powerpoint/2010/main" val="16272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5"/>
          <p:cNvGrpSpPr/>
          <p:nvPr/>
        </p:nvGrpSpPr>
        <p:grpSpPr>
          <a:xfrm>
            <a:off x="910200" y="643179"/>
            <a:ext cx="7323600" cy="3898495"/>
            <a:chOff x="910200" y="860700"/>
            <a:chExt cx="7323600" cy="3422100"/>
          </a:xfrm>
        </p:grpSpPr>
        <p:pic>
          <p:nvPicPr>
            <p:cNvPr id="620" name="Google Shape;620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21" name="Google Shape;621;p35"/>
            <p:cNvPicPr preferRelativeResize="0"/>
            <p:nvPr/>
          </p:nvPicPr>
          <p:blipFill rotWithShape="1">
            <a:blip r:embed="rId3" cstate="print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00" y="860700"/>
              <a:ext cx="7323600" cy="3422100"/>
            </a:xfrm>
            <a:prstGeom prst="roundRect">
              <a:avLst>
                <a:gd name="adj" fmla="val 927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27" name="Google Shape;627;p3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8223" y="3688373"/>
            <a:ext cx="1241249" cy="130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12" name="Rounded Rectangle 11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sp>
        <p:nvSpPr>
          <p:cNvPr id="21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208733" y="988245"/>
            <a:ext cx="4390840" cy="606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Οδοντική διάβρωση</a:t>
            </a:r>
          </a:p>
        </p:txBody>
      </p:sp>
      <p:sp>
        <p:nvSpPr>
          <p:cNvPr id="23" name="Google Shape;1121;p54"/>
          <p:cNvSpPr txBox="1">
            <a:spLocks noGrp="1"/>
          </p:cNvSpPr>
          <p:nvPr>
            <p:ph type="subTitle" idx="1"/>
          </p:nvPr>
        </p:nvSpPr>
        <p:spPr>
          <a:xfrm flipH="1">
            <a:off x="1261242" y="1799170"/>
            <a:ext cx="3085355" cy="2661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Είναι βλάβη που εμφανίζεται στα δόντια και προέρχεται από οξέα που περιέχουν τα τρόφιμα και τα ποτά</a:t>
            </a:r>
          </a:p>
          <a:p>
            <a:pPr marL="0" lvl="0" indent="0">
              <a:lnSpc>
                <a:spcPts val="2000"/>
              </a:lnSpc>
              <a:spcAft>
                <a:spcPts val="1000"/>
              </a:spcAft>
            </a:pPr>
            <a:r>
              <a:rPr lang="el-GR" dirty="0">
                <a:latin typeface="Candara" charset="0"/>
                <a:ea typeface="Candara" charset="0"/>
                <a:cs typeface="Candara" charset="0"/>
              </a:rPr>
              <a:t>Προκαλεί  ευαισθησία και πόνο στο κρύο, στο ζεστό ή στο γλυκό</a:t>
            </a:r>
          </a:p>
        </p:txBody>
      </p:sp>
      <p:pic>
        <p:nvPicPr>
          <p:cNvPr id="3" name="Picture 2" descr="Close-up of a person's mouth&#10;&#10;Description automatically generated">
            <a:extLst>
              <a:ext uri="{FF2B5EF4-FFF2-40B4-BE49-F238E27FC236}">
                <a16:creationId xmlns:a16="http://schemas.microsoft.com/office/drawing/2014/main" id="{11F270CE-7472-2E00-8676-8FB8213908FB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9484" r="4176" b="660"/>
          <a:stretch/>
        </p:blipFill>
        <p:spPr>
          <a:xfrm>
            <a:off x="4571999" y="1482276"/>
            <a:ext cx="3361039" cy="2388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26" name="Google Shape;626;p3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734644" y="-646725"/>
            <a:ext cx="1951550" cy="2978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0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2"/>
          <p:cNvSpPr/>
          <p:nvPr/>
        </p:nvSpPr>
        <p:spPr>
          <a:xfrm>
            <a:off x="712788" y="1367088"/>
            <a:ext cx="481920" cy="48192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268687" y="1423504"/>
            <a:ext cx="4073334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Πότε και πώς να βουρτσίζω να δόντια μου;</a:t>
            </a:r>
          </a:p>
        </p:txBody>
      </p:sp>
      <p:sp>
        <p:nvSpPr>
          <p:cNvPr id="582" name="Google Shape;582;p32"/>
          <p:cNvSpPr txBox="1">
            <a:spLocks noGrp="1"/>
          </p:cNvSpPr>
          <p:nvPr>
            <p:ph type="title" idx="4"/>
          </p:nvPr>
        </p:nvSpPr>
        <p:spPr>
          <a:xfrm>
            <a:off x="638808" y="1486820"/>
            <a:ext cx="629879" cy="252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+mj-lt"/>
              </a:rPr>
              <a:t>01</a:t>
            </a:r>
            <a:endParaRPr sz="20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481" y="93583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545450" y="539750"/>
            <a:ext cx="6054121" cy="577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Βασικοί κανόνες στοματικής υγιεινής</a:t>
            </a:r>
          </a:p>
        </p:txBody>
      </p:sp>
      <p:sp>
        <p:nvSpPr>
          <p:cNvPr id="42" name="Google Shape;576;p32"/>
          <p:cNvSpPr/>
          <p:nvPr/>
        </p:nvSpPr>
        <p:spPr>
          <a:xfrm>
            <a:off x="712788" y="1977757"/>
            <a:ext cx="481920" cy="48192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268687" y="2015318"/>
            <a:ext cx="3516444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Τι</a:t>
            </a:r>
            <a:r>
              <a:rPr lang="en-US" sz="1600" b="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οδοντόβουρτσα να χρησιμοποιώ;</a:t>
            </a:r>
          </a:p>
        </p:txBody>
      </p:sp>
      <p:sp>
        <p:nvSpPr>
          <p:cNvPr id="44" name="Google Shape;582;p32"/>
          <p:cNvSpPr txBox="1">
            <a:spLocks noGrp="1"/>
          </p:cNvSpPr>
          <p:nvPr>
            <p:ph type="title" idx="4"/>
          </p:nvPr>
        </p:nvSpPr>
        <p:spPr>
          <a:xfrm>
            <a:off x="638808" y="2091690"/>
            <a:ext cx="629879" cy="252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+mj-lt"/>
              </a:rPr>
              <a:t>02</a:t>
            </a:r>
            <a:endParaRPr sz="2000" dirty="0">
              <a:latin typeface="+mj-lt"/>
            </a:endParaRPr>
          </a:p>
        </p:txBody>
      </p:sp>
      <p:sp>
        <p:nvSpPr>
          <p:cNvPr id="45" name="Google Shape;576;p32"/>
          <p:cNvSpPr/>
          <p:nvPr/>
        </p:nvSpPr>
        <p:spPr>
          <a:xfrm>
            <a:off x="712788" y="2588426"/>
            <a:ext cx="481920" cy="48192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268687" y="2630865"/>
            <a:ext cx="3303313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Ποια οδοντόκρεμα είναι καλύτερη;</a:t>
            </a:r>
          </a:p>
        </p:txBody>
      </p:sp>
      <p:sp>
        <p:nvSpPr>
          <p:cNvPr id="47" name="Google Shape;582;p32"/>
          <p:cNvSpPr txBox="1">
            <a:spLocks noGrp="1"/>
          </p:cNvSpPr>
          <p:nvPr>
            <p:ph type="title" idx="4"/>
          </p:nvPr>
        </p:nvSpPr>
        <p:spPr>
          <a:xfrm>
            <a:off x="638808" y="2708788"/>
            <a:ext cx="629879" cy="252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+mj-lt"/>
              </a:rPr>
              <a:t>03</a:t>
            </a:r>
            <a:endParaRPr sz="2000" dirty="0">
              <a:latin typeface="+mj-lt"/>
            </a:endParaRPr>
          </a:p>
        </p:txBody>
      </p:sp>
      <p:sp>
        <p:nvSpPr>
          <p:cNvPr id="48" name="Google Shape;576;p32"/>
          <p:cNvSpPr/>
          <p:nvPr/>
        </p:nvSpPr>
        <p:spPr>
          <a:xfrm>
            <a:off x="712788" y="3199095"/>
            <a:ext cx="481920" cy="48192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268687" y="3232254"/>
            <a:ext cx="3516444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Να χρησιμοποιώ στοματικό διάλυμα;</a:t>
            </a:r>
          </a:p>
        </p:txBody>
      </p:sp>
      <p:sp>
        <p:nvSpPr>
          <p:cNvPr id="50" name="Google Shape;582;p32"/>
          <p:cNvSpPr txBox="1">
            <a:spLocks noGrp="1"/>
          </p:cNvSpPr>
          <p:nvPr>
            <p:ph type="title" idx="4"/>
          </p:nvPr>
        </p:nvSpPr>
        <p:spPr>
          <a:xfrm>
            <a:off x="638808" y="3311806"/>
            <a:ext cx="629879" cy="252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+mj-lt"/>
              </a:rPr>
              <a:t>04</a:t>
            </a:r>
            <a:endParaRPr sz="2000" dirty="0">
              <a:latin typeface="+mj-lt"/>
            </a:endParaRPr>
          </a:p>
        </p:txBody>
      </p:sp>
      <p:sp>
        <p:nvSpPr>
          <p:cNvPr id="51" name="Google Shape;576;p32"/>
          <p:cNvSpPr/>
          <p:nvPr/>
        </p:nvSpPr>
        <p:spPr>
          <a:xfrm>
            <a:off x="712788" y="3809766"/>
            <a:ext cx="481920" cy="48192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268687" y="3844776"/>
            <a:ext cx="5828444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Νήμα ή μεσοδόντια βουρτσάκια;</a:t>
            </a:r>
          </a:p>
        </p:txBody>
      </p:sp>
      <p:sp>
        <p:nvSpPr>
          <p:cNvPr id="53" name="Google Shape;582;p32"/>
          <p:cNvSpPr txBox="1">
            <a:spLocks noGrp="1"/>
          </p:cNvSpPr>
          <p:nvPr>
            <p:ph type="title" idx="4"/>
          </p:nvPr>
        </p:nvSpPr>
        <p:spPr>
          <a:xfrm>
            <a:off x="638808" y="3932192"/>
            <a:ext cx="629879" cy="252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+mj-lt"/>
              </a:rPr>
              <a:t>05</a:t>
            </a:r>
            <a:endParaRPr sz="2000" dirty="0">
              <a:latin typeface="+mj-lt"/>
            </a:endParaRPr>
          </a:p>
        </p:txBody>
      </p:sp>
      <p:pic>
        <p:nvPicPr>
          <p:cNvPr id="55" name="Google Shape;1122;p5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2729"/>
          <a:stretch/>
        </p:blipFill>
        <p:spPr>
          <a:xfrm>
            <a:off x="5480697" y="1480843"/>
            <a:ext cx="3117694" cy="18689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91" y="3070346"/>
            <a:ext cx="2760522" cy="114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224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87528" y="4406916"/>
            <a:ext cx="1056601" cy="110913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5411926" y="3121706"/>
            <a:ext cx="2312000" cy="7988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Aft>
                <a:spcPts val="50"/>
              </a:spcAft>
            </a:pPr>
            <a:r>
              <a:rPr lang="el-GR" sz="14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Ήξερες ότι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  <a:br>
              <a:rPr lang="en-US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400" u="sng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Δεν</a:t>
            </a:r>
            <a:r>
              <a:rPr lang="el-GR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ξεπλένω με νερό μετά</a:t>
            </a:r>
            <a:br>
              <a:rPr lang="en-US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το βούρτσισμα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!</a:t>
            </a:r>
            <a:endParaRPr lang="el-GR" sz="1400" b="0" dirty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544" y="3641130"/>
            <a:ext cx="2029366" cy="2973724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63" name="Rounded Rectangle 62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65" name="Picture 64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/>
      <p:bldP spid="580" grpId="0"/>
      <p:bldP spid="582" grpId="0"/>
      <p:bldP spid="42" grpId="0" animBg="1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539750"/>
            <a:ext cx="7073894" cy="577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Τι πρέπει να προσέχω στην διατροφή μου </a:t>
            </a:r>
          </a:p>
        </p:txBody>
      </p:sp>
      <p:sp>
        <p:nvSpPr>
          <p:cNvPr id="30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1124365"/>
            <a:ext cx="7073894" cy="944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Τροφές &amp; Ροφήματα</a:t>
            </a:r>
            <a:br>
              <a:rPr lang="el-GR" sz="260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που προκαλούν τερηδόνα</a:t>
            </a:r>
          </a:p>
        </p:txBody>
      </p:sp>
      <p:sp>
        <p:nvSpPr>
          <p:cNvPr id="31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712788" y="2274516"/>
            <a:ext cx="3859212" cy="21557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ts val="2000"/>
              </a:lnSpc>
              <a:spcAft>
                <a:spcPts val="2000"/>
              </a:spcAft>
            </a:pP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Τα περισσότερα συσκευασμένα σνακ και ροφήματα περιέχουν μεγάλες ποσότητες ζάχαρης </a:t>
            </a:r>
            <a:br>
              <a:rPr lang="el-GR" sz="1600" b="0" dirty="0">
                <a:latin typeface="Candara" charset="0"/>
                <a:ea typeface="Candara" charset="0"/>
                <a:cs typeface="Candara" charset="0"/>
              </a:rPr>
            </a:br>
            <a:br>
              <a:rPr lang="el-GR" sz="1600" b="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Γκοφρέτες, σοκολάτες, μπισκότα, </a:t>
            </a:r>
            <a:r>
              <a:rPr lang="el-GR" sz="1600" b="0" dirty="0" err="1">
                <a:latin typeface="Candara" charset="0"/>
                <a:ea typeface="Candara" charset="0"/>
                <a:cs typeface="Candara" charset="0"/>
              </a:rPr>
              <a:t>κράκερς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, τσιπς, δημητριακά, συσκευασμένοι φρουτοχυμοί, γλυκά, αναψυκτικά.</a:t>
            </a:r>
            <a:br>
              <a:rPr lang="el-GR" sz="1600" b="0" dirty="0">
                <a:latin typeface="Candara" charset="0"/>
                <a:ea typeface="Candara" charset="0"/>
                <a:cs typeface="Candara" charset="0"/>
              </a:rPr>
            </a:br>
            <a:endParaRPr lang="el-GR" sz="1600" b="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394" y="2524858"/>
            <a:ext cx="1598169" cy="12062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65" y="3395272"/>
            <a:ext cx="1759465" cy="12631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35" y="1859509"/>
            <a:ext cx="1029078" cy="2092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106" y="2320381"/>
            <a:ext cx="1181025" cy="18008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937" y="3486883"/>
            <a:ext cx="1700651" cy="1395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20;p54"/>
          <p:cNvSpPr txBox="1">
            <a:spLocks noGrp="1"/>
          </p:cNvSpPr>
          <p:nvPr>
            <p:ph type="title"/>
          </p:nvPr>
        </p:nvSpPr>
        <p:spPr>
          <a:xfrm flipH="1">
            <a:off x="1101175" y="656402"/>
            <a:ext cx="7073894" cy="577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l-GR" sz="2600" dirty="0">
                <a:latin typeface="Candara" charset="0"/>
                <a:ea typeface="Candara" charset="0"/>
                <a:cs typeface="Candara" charset="0"/>
              </a:rPr>
              <a:t>Τι πρέπει να προσέχω στην διατροφή μου </a:t>
            </a:r>
          </a:p>
        </p:txBody>
      </p:sp>
      <p:sp>
        <p:nvSpPr>
          <p:cNvPr id="31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712788" y="2137708"/>
            <a:ext cx="3282691" cy="889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ts val="2000"/>
              </a:lnSpc>
              <a:spcAft>
                <a:spcPts val="2000"/>
              </a:spcAft>
            </a:pPr>
            <a:r>
              <a:rPr lang="el-GR" sz="1600" b="0" dirty="0" err="1">
                <a:latin typeface="Candara" charset="0"/>
                <a:ea typeface="Candara" charset="0"/>
                <a:cs typeface="Candara" charset="0"/>
              </a:rPr>
              <a:t>Ποιά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 είναι η </a:t>
            </a:r>
            <a:r>
              <a:rPr lang="el-GR" sz="1600" b="0" dirty="0" err="1">
                <a:latin typeface="Candara" charset="0"/>
                <a:ea typeface="Candara" charset="0"/>
                <a:cs typeface="Candara" charset="0"/>
              </a:rPr>
              <a:t>συνιστώμενη</a:t>
            </a: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 ημερήσια ποσότητα ζάχαρης</a:t>
            </a:r>
            <a:br>
              <a:rPr lang="en-US" sz="1600" b="0" dirty="0">
                <a:latin typeface="Candara" charset="0"/>
                <a:ea typeface="Candara" charset="0"/>
                <a:cs typeface="Candara" charset="0"/>
              </a:rPr>
            </a:br>
            <a:r>
              <a:rPr lang="el-GR" sz="1600" b="0" dirty="0">
                <a:latin typeface="Candara" charset="0"/>
                <a:ea typeface="Candara" charset="0"/>
                <a:cs typeface="Candara" charset="0"/>
              </a:rPr>
              <a:t>που μπορώ να καταναλώνω;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95479" y="80830"/>
            <a:ext cx="1158618" cy="428436"/>
            <a:chOff x="3796990" y="4285179"/>
            <a:chExt cx="1555596" cy="575232"/>
          </a:xfrm>
        </p:grpSpPr>
        <p:sp>
          <p:nvSpPr>
            <p:cNvPr id="39" name="Rounded Rectangle 38"/>
            <p:cNvSpPr/>
            <p:nvPr/>
          </p:nvSpPr>
          <p:spPr>
            <a:xfrm>
              <a:off x="3796990" y="4285179"/>
              <a:ext cx="1555596" cy="575232"/>
            </a:xfrm>
            <a:prstGeom prst="round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71432" y="4366015"/>
              <a:ext cx="1406712" cy="413560"/>
              <a:chOff x="198077" y="151941"/>
              <a:chExt cx="1339815" cy="393894"/>
            </a:xfrm>
          </p:grpSpPr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23" y="151941"/>
                <a:ext cx="389429" cy="38942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694" y="162637"/>
                <a:ext cx="383198" cy="38319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77" y="162637"/>
                <a:ext cx="378104" cy="378734"/>
              </a:xfrm>
              <a:prstGeom prst="rect">
                <a:avLst/>
              </a:prstGeom>
            </p:spPr>
          </p:pic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235858"/>
              </p:ext>
            </p:extLst>
          </p:nvPr>
        </p:nvGraphicFramePr>
        <p:xfrm>
          <a:off x="3807505" y="1476534"/>
          <a:ext cx="4839971" cy="3127215"/>
        </p:xfrm>
        <a:graphic>
          <a:graphicData uri="http://schemas.openxmlformats.org/drawingml/2006/table">
            <a:tbl>
              <a:tblPr>
                <a:noFill/>
                <a:tableStyleId>{1F9ADC07-6499-43C8-B0C5-4EA29C035D49}</a:tableStyleId>
              </a:tblPr>
              <a:tblGrid>
                <a:gridCol w="80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6745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Ηλικία</a:t>
                      </a:r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Montserrat"/>
                        </a:rPr>
                        <a:t>gr</a:t>
                      </a:r>
                      <a:endParaRPr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Ποσότητα</a:t>
                      </a:r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2 - 4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Montserrat"/>
                        </a:rPr>
                        <a:t>15 - 16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Arial"/>
                        </a:rPr>
                        <a:t>4 - 7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Montserrat"/>
                        </a:rPr>
                        <a:t>18 - 20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7 - 10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Baloo 2"/>
                        </a:rPr>
                        <a:t>22 - 23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Baloo 2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10 - 13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Baloo 2"/>
                        </a:rPr>
                        <a:t>24 - 27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Baloo 2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13 - 15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Baloo 2"/>
                        </a:rPr>
                        <a:t>27 - 32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Baloo 2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</a:rPr>
                        <a:t>15 - 19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ndara" charset="0"/>
                          <a:ea typeface="Candara" charset="0"/>
                          <a:cs typeface="Candara" charset="0"/>
                          <a:sym typeface="Baloo 2"/>
                        </a:rPr>
                        <a:t>28 - 37</a:t>
                      </a:r>
                      <a:endParaRPr sz="1400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  <a:sym typeface="Baloo 2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lt1">
                            <a:lumMod val="97000"/>
                            <a:lumOff val="3000"/>
                            <a:alpha val="31000"/>
                          </a:schemeClr>
                        </a:gs>
                        <a:gs pos="100000">
                          <a:schemeClr val="dk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077">
            <a:off x="746286" y="3558721"/>
            <a:ext cx="2670124" cy="63073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20339" y="1988141"/>
            <a:ext cx="3111956" cy="2540550"/>
            <a:chOff x="5420339" y="1988141"/>
            <a:chExt cx="3111956" cy="2540550"/>
          </a:xfrm>
        </p:grpSpPr>
        <p:grpSp>
          <p:nvGrpSpPr>
            <p:cNvPr id="6" name="Group 5"/>
            <p:cNvGrpSpPr/>
            <p:nvPr/>
          </p:nvGrpSpPr>
          <p:grpSpPr>
            <a:xfrm>
              <a:off x="5420339" y="1988141"/>
              <a:ext cx="409701" cy="307292"/>
              <a:chOff x="5420339" y="1988141"/>
              <a:chExt cx="409701" cy="30729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5420339" y="2434793"/>
              <a:ext cx="409701" cy="307292"/>
              <a:chOff x="5420339" y="1988141"/>
              <a:chExt cx="409701" cy="30729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5420339" y="2881445"/>
              <a:ext cx="409701" cy="307292"/>
              <a:chOff x="5420339" y="1988141"/>
              <a:chExt cx="409701" cy="30729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420339" y="3328097"/>
              <a:ext cx="409701" cy="307292"/>
              <a:chOff x="5420339" y="1988141"/>
              <a:chExt cx="409701" cy="307292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5420339" y="3774749"/>
              <a:ext cx="409701" cy="307292"/>
              <a:chOff x="5420339" y="1988141"/>
              <a:chExt cx="409701" cy="30729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5420339" y="4221399"/>
              <a:ext cx="409701" cy="307292"/>
              <a:chOff x="5420339" y="1988141"/>
              <a:chExt cx="409701" cy="307292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6097512" y="1988141"/>
              <a:ext cx="409701" cy="307292"/>
              <a:chOff x="5420339" y="1988141"/>
              <a:chExt cx="409701" cy="307292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6097512" y="2434793"/>
              <a:ext cx="409701" cy="307292"/>
              <a:chOff x="5420339" y="1988141"/>
              <a:chExt cx="409701" cy="30729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6097512" y="2881445"/>
              <a:ext cx="409701" cy="307292"/>
              <a:chOff x="5420339" y="1988141"/>
              <a:chExt cx="409701" cy="307292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6097512" y="3328097"/>
              <a:ext cx="409701" cy="307292"/>
              <a:chOff x="5420339" y="1988141"/>
              <a:chExt cx="409701" cy="307292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6097512" y="3774749"/>
              <a:ext cx="409701" cy="307292"/>
              <a:chOff x="5420339" y="1988141"/>
              <a:chExt cx="409701" cy="30729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097512" y="4221399"/>
              <a:ext cx="409701" cy="307292"/>
              <a:chOff x="5420339" y="1988141"/>
              <a:chExt cx="409701" cy="307292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432" y="2616023"/>
              <a:ext cx="409701" cy="126062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6766058" y="3328097"/>
              <a:ext cx="409701" cy="307292"/>
              <a:chOff x="5420339" y="1988141"/>
              <a:chExt cx="409701" cy="307292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6766058" y="3774749"/>
              <a:ext cx="409701" cy="307292"/>
              <a:chOff x="5420339" y="1988141"/>
              <a:chExt cx="409701" cy="307292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6766058" y="4221399"/>
              <a:ext cx="409701" cy="307292"/>
              <a:chOff x="5420339" y="1988141"/>
              <a:chExt cx="409701" cy="307292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432" y="3062675"/>
              <a:ext cx="409701" cy="1260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431" y="2944459"/>
              <a:ext cx="418327" cy="7240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8918" y="3562986"/>
              <a:ext cx="418327" cy="72403"/>
            </a:xfrm>
            <a:prstGeom prst="rect">
              <a:avLst/>
            </a:prstGeom>
          </p:spPr>
        </p:pic>
        <p:grpSp>
          <p:nvGrpSpPr>
            <p:cNvPr id="82" name="Group 81"/>
            <p:cNvGrpSpPr/>
            <p:nvPr/>
          </p:nvGrpSpPr>
          <p:grpSpPr>
            <a:xfrm>
              <a:off x="7438918" y="3774749"/>
              <a:ext cx="409701" cy="307292"/>
              <a:chOff x="5420339" y="1988141"/>
              <a:chExt cx="409701" cy="307292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7438918" y="4221399"/>
              <a:ext cx="409701" cy="307292"/>
              <a:chOff x="5420339" y="1988141"/>
              <a:chExt cx="409701" cy="307292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1988141"/>
                <a:ext cx="409701" cy="126062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0339" y="2169371"/>
                <a:ext cx="409701" cy="126062"/>
              </a:xfrm>
              <a:prstGeom prst="rect">
                <a:avLst/>
              </a:prstGeom>
            </p:spPr>
          </p:pic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2594" y="4402629"/>
              <a:ext cx="409701" cy="126062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1830797" y="3361047"/>
            <a:ext cx="1141633" cy="1141633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Google Shape;580;p32"/>
          <p:cNvSpPr txBox="1">
            <a:spLocks noGrp="1"/>
          </p:cNvSpPr>
          <p:nvPr>
            <p:ph type="title" idx="3"/>
          </p:nvPr>
        </p:nvSpPr>
        <p:spPr>
          <a:xfrm>
            <a:off x="1830797" y="3618282"/>
            <a:ext cx="1141633" cy="7988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 </a:t>
            </a:r>
            <a: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κουταλάκι</a:t>
            </a:r>
            <a:b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του γλυκού</a:t>
            </a:r>
            <a:b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=</a:t>
            </a:r>
            <a:b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4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gr</a:t>
            </a:r>
            <a:b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</a:br>
            <a:r>
              <a:rPr lang="el-GR" sz="1000" dirty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ζάχαρη</a:t>
            </a:r>
          </a:p>
        </p:txBody>
      </p:sp>
    </p:spTree>
    <p:extLst>
      <p:ext uri="{BB962C8B-B14F-4D97-AF65-F5344CB8AC3E}">
        <p14:creationId xmlns:p14="http://schemas.microsoft.com/office/powerpoint/2010/main" val="1731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animBg="1"/>
      <p:bldP spid="94" grpId="0"/>
    </p:bldLst>
  </p:timing>
</p:sld>
</file>

<file path=ppt/theme/theme1.xml><?xml version="1.0" encoding="utf-8"?>
<a:theme xmlns:a="http://schemas.openxmlformats.org/drawingml/2006/main" name="Invisible Aligners Orthodontics Breakthrough by Slidesgo">
  <a:themeElements>
    <a:clrScheme name="Simple Light">
      <a:dk1>
        <a:srgbClr val="FFFFFF"/>
      </a:dk1>
      <a:lt1>
        <a:srgbClr val="7DD4FF"/>
      </a:lt1>
      <a:dk2>
        <a:srgbClr val="5188E7"/>
      </a:dk2>
      <a:lt2>
        <a:srgbClr val="4799CA"/>
      </a:lt2>
      <a:accent1>
        <a:srgbClr val="B4C7E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643</Words>
  <Application>Microsoft Office PowerPoint</Application>
  <PresentationFormat>On-screen Show (16:9)</PresentationFormat>
  <Paragraphs>139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Invisible Aligners Orthodontics Breakthrough by Slidesgo</vt:lpstr>
      <vt:lpstr>Στοματική Υγιεινή Γυμνάσιο – Λύκειο</vt:lpstr>
      <vt:lpstr>Το στόμα μου</vt:lpstr>
      <vt:lpstr>PowerPoint Presentation</vt:lpstr>
      <vt:lpstr>Τερηδόνα</vt:lpstr>
      <vt:lpstr>Ουλίτιδα</vt:lpstr>
      <vt:lpstr>Οδοντική διάβρωση</vt:lpstr>
      <vt:lpstr>Πότε και πώς να βουρτσίζω να δόντια μου;</vt:lpstr>
      <vt:lpstr>Τι πρέπει να προσέχω στην διατροφή μου </vt:lpstr>
      <vt:lpstr>Τι πρέπει να προσέχω στην διατροφή μου </vt:lpstr>
      <vt:lpstr>Κρυφή ζάχαρη</vt:lpstr>
      <vt:lpstr>Πως προστατεύω τα δόντια μου</vt:lpstr>
      <vt:lpstr>Η ζάχαρη εκτός από την τερηδόνα στα δόντια ευθύνεται και για την εμφάνιση</vt:lpstr>
      <vt:lpstr>Ενεργειακά ποτά</vt:lpstr>
      <vt:lpstr>Κάπνισμα</vt:lpstr>
      <vt:lpstr>Piercing / Jewelry</vt:lpstr>
      <vt:lpstr>Σεξουαλικώς Μεταδιδόμενα Νοσήματα</vt:lpstr>
      <vt:lpstr>Στοματικές εκδηλώσεις από τη χρήση ναρκωτικών ουσιών</vt:lpstr>
      <vt:lpstr>Οδοντικοί τραυματισμοί</vt:lpstr>
      <vt:lpstr>Αθλητικός νάρθηκας</vt:lpstr>
      <vt:lpstr>Οδοντιατρικός έλεγχος</vt:lpstr>
      <vt:lpstr>Ζήτα από τον οδοντίατρο σου περισσότερες πληροφορίες για: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Invisible Aligners Orthodontics Breakthrough</dc:title>
  <cp:lastModifiedBy>Microsoft account</cp:lastModifiedBy>
  <cp:revision>75</cp:revision>
  <dcterms:modified xsi:type="dcterms:W3CDTF">2024-09-23T07:39:49Z</dcterms:modified>
</cp:coreProperties>
</file>